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36"/>
  </p:notesMasterIdLst>
  <p:sldIdLst>
    <p:sldId id="256" r:id="rId3"/>
    <p:sldId id="282" r:id="rId4"/>
    <p:sldId id="287" r:id="rId5"/>
    <p:sldId id="283" r:id="rId6"/>
    <p:sldId id="289" r:id="rId7"/>
    <p:sldId id="288" r:id="rId8"/>
    <p:sldId id="284" r:id="rId9"/>
    <p:sldId id="290" r:id="rId10"/>
    <p:sldId id="269" r:id="rId11"/>
    <p:sldId id="285" r:id="rId12"/>
    <p:sldId id="286" r:id="rId13"/>
    <p:sldId id="291" r:id="rId14"/>
    <p:sldId id="257" r:id="rId15"/>
    <p:sldId id="259" r:id="rId16"/>
    <p:sldId id="260" r:id="rId17"/>
    <p:sldId id="292" r:id="rId18"/>
    <p:sldId id="261" r:id="rId19"/>
    <p:sldId id="263" r:id="rId20"/>
    <p:sldId id="266" r:id="rId21"/>
    <p:sldId id="267" r:id="rId22"/>
    <p:sldId id="262" r:id="rId23"/>
    <p:sldId id="281" r:id="rId24"/>
    <p:sldId id="270" r:id="rId25"/>
    <p:sldId id="271" r:id="rId26"/>
    <p:sldId id="272" r:id="rId27"/>
    <p:sldId id="278" r:id="rId28"/>
    <p:sldId id="279" r:id="rId29"/>
    <p:sldId id="265" r:id="rId30"/>
    <p:sldId id="280" r:id="rId31"/>
    <p:sldId id="274" r:id="rId32"/>
    <p:sldId id="275" r:id="rId33"/>
    <p:sldId id="276" r:id="rId34"/>
    <p:sldId id="277" r:id="rId35"/>
  </p:sldIdLst>
  <p:sldSz cx="9144000" cy="5143500" type="screen16x9"/>
  <p:notesSz cx="6858000" cy="9144000"/>
  <p:embeddedFontLst>
    <p:embeddedFont>
      <p:font typeface="Open Sans" panose="02020500000000000000" charset="-120"/>
      <p:regular r:id="rId37"/>
      <p:bold r:id="rId38"/>
      <p:italic r:id="rId39"/>
      <p:boldItalic r:id="rId40"/>
    </p:embeddedFont>
    <p:embeddedFont>
      <p:font typeface="Corbel" panose="020B0503020204020204" pitchFamily="34" charset="0"/>
      <p:regular r:id="rId41"/>
      <p:bold r:id="rId42"/>
      <p:italic r:id="rId43"/>
      <p:boldItalic r:id="rId44"/>
    </p:embeddedFont>
    <p:embeddedFont>
      <p:font typeface="Helvetica Neue" panose="02020500000000000000" charset="0"/>
      <p:regular r:id="rId45"/>
      <p:bold r:id="rId46"/>
      <p:italic r:id="rId47"/>
      <p:boldItalic r:id="rId48"/>
    </p:embeddedFont>
    <p:embeddedFont>
      <p:font typeface="Microsoft JhengHei" panose="020B0604030504040204" pitchFamily="34" charset="-120"/>
      <p:regular r:id="rId49"/>
      <p:bold r:id="rId50"/>
    </p:embeddedFont>
    <p:embeddedFont>
      <p:font typeface="Helvetica Neue Light" panose="02020500000000000000" charset="0"/>
      <p:regular r:id="rId51"/>
      <p:bold r:id="rId52"/>
      <p:italic r:id="rId53"/>
      <p:boldItalic r:id="rId54"/>
    </p:embeddedFont>
    <p:embeddedFont>
      <p:font typeface="Consolas" panose="020B0609020204030204" pitchFamily="49" charset="0"/>
      <p:regular r:id="rId55"/>
      <p:bold r:id="rId56"/>
      <p:italic r:id="rId57"/>
      <p:boldItalic r:id="rId58"/>
    </p:embeddedFont>
    <p:embeddedFont>
      <p:font typeface="Verdana" panose="020B0604030504040204" pitchFamily="34" charset="0"/>
      <p:regular r:id="rId59"/>
      <p:bold r:id="rId60"/>
      <p:italic r:id="rId61"/>
      <p:boldItalic r:id="rId62"/>
    </p:embeddedFont>
    <p:embeddedFont>
      <p:font typeface="Menlo" panose="02020500000000000000" charset="0"/>
      <p:regular r:id="rId63"/>
      <p:bold r:id="rId64"/>
      <p:italic r:id="rId65"/>
      <p:boldItalic r:id="rId66"/>
    </p:embeddedFont>
    <p:embeddedFont>
      <p:font typeface="Calibri" panose="020F050202020403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EE7E21-7FF2-48F6-9FC8-05549BC23BCA}">
  <a:tblStyle styleId="{9CEE7E21-7FF2-48F6-9FC8-05549BC23BC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09" autoAdjust="0"/>
    <p:restoredTop sz="75077" autoAdjust="0"/>
  </p:normalViewPr>
  <p:slideViewPr>
    <p:cSldViewPr snapToGrid="0">
      <p:cViewPr varScale="1">
        <p:scale>
          <a:sx n="82" d="100"/>
          <a:sy n="82" d="100"/>
        </p:scale>
        <p:origin x="331" y="6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61" Type="http://schemas.openxmlformats.org/officeDocument/2006/relationships/font" Target="fonts/font2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8" Type="http://schemas.openxmlformats.org/officeDocument/2006/relationships/slide" Target="slides/slide6.xml"/><Relationship Id="rId51" Type="http://schemas.openxmlformats.org/officeDocument/2006/relationships/font" Target="fonts/font15.fntdata"/><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kaggle.com/c/aia-st3-forest-type-prediction-dl/data"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tread01.com/content/1542089826.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1fd238179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61fd238179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答對次數：</a:t>
            </a:r>
            <a:r>
              <a:rPr lang="en-US" altLang="zh-TW" sz="1100" b="0" i="0" u="none" strike="noStrike" cap="none" dirty="0" smtClean="0">
                <a:solidFill>
                  <a:srgbClr val="000000"/>
                </a:solidFill>
                <a:effectLst/>
                <a:latin typeface="Arial"/>
                <a:ea typeface="Arial"/>
                <a:cs typeface="Arial"/>
                <a:sym typeface="Arial"/>
              </a:rPr>
              <a:t>42 (</a:t>
            </a:r>
            <a:r>
              <a:rPr lang="zh-TW" altLang="en-US" sz="1100" b="0" i="0" u="none" strike="noStrike" cap="none" dirty="0" smtClean="0">
                <a:solidFill>
                  <a:srgbClr val="000000"/>
                </a:solidFill>
                <a:effectLst/>
                <a:latin typeface="Arial"/>
                <a:ea typeface="Arial"/>
                <a:cs typeface="Arial"/>
                <a:sym typeface="Arial"/>
              </a:rPr>
              <a:t>作答總數：</a:t>
            </a:r>
            <a:r>
              <a:rPr lang="en-US" altLang="zh-TW" sz="1100" b="0" i="0" u="none" strike="noStrike" cap="none" dirty="0" smtClean="0">
                <a:solidFill>
                  <a:srgbClr val="000000"/>
                </a:solidFill>
                <a:effectLst/>
                <a:latin typeface="Arial"/>
                <a:ea typeface="Arial"/>
                <a:cs typeface="Arial"/>
                <a:sym typeface="Arial"/>
              </a:rPr>
              <a:t>48)</a:t>
            </a:r>
            <a:endParaRPr lang="zh-TW" altLang="en-US" dirty="0"/>
          </a:p>
        </p:txBody>
      </p:sp>
    </p:spTree>
    <p:extLst>
      <p:ext uri="{BB962C8B-B14F-4D97-AF65-F5344CB8AC3E}">
        <p14:creationId xmlns:p14="http://schemas.microsoft.com/office/powerpoint/2010/main" val="4102512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51" name="Google Shape;3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1929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1fd238179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61fd238179_2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050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標準化目的是要將所有特徵的標準變一致</a:t>
            </a:r>
            <a:endParaRPr lang="en-US" altLang="zh-CN" dirty="0"/>
          </a:p>
          <a:p>
            <a:r>
              <a:rPr lang="en-US" dirty="0"/>
              <a:t>Ex: </a:t>
            </a:r>
            <a:endParaRPr lang="en-US" altLang="zh-CN" dirty="0"/>
          </a:p>
          <a:p>
            <a:r>
              <a:rPr lang="en-US" altLang="zh-TW" sz="1100" b="0" i="0" u="none" strike="noStrike" cap="none" dirty="0">
                <a:solidFill>
                  <a:srgbClr val="000000"/>
                </a:solidFill>
                <a:effectLst/>
                <a:latin typeface="Arial"/>
                <a:ea typeface="Arial"/>
                <a:cs typeface="Arial"/>
                <a:sym typeface="Arial"/>
              </a:rPr>
              <a:t>1.92</a:t>
            </a:r>
            <a:r>
              <a:rPr lang="zh-TW" altLang="en-US" sz="1100" b="0" i="0" u="none" strike="noStrike" cap="none" dirty="0">
                <a:solidFill>
                  <a:srgbClr val="000000"/>
                </a:solidFill>
                <a:effectLst/>
                <a:latin typeface="Arial"/>
                <a:ea typeface="Arial"/>
                <a:cs typeface="Arial"/>
                <a:sym typeface="Arial"/>
              </a:rPr>
              <a:t>米（</a:t>
            </a:r>
            <a:r>
              <a:rPr lang="en-US" altLang="zh-TW" sz="1100" b="0" i="0" u="none" strike="noStrike" cap="none" dirty="0">
                <a:solidFill>
                  <a:srgbClr val="000000"/>
                </a:solidFill>
                <a:effectLst/>
                <a:latin typeface="Arial"/>
                <a:ea typeface="Arial"/>
                <a:cs typeface="Arial"/>
                <a:sym typeface="Arial"/>
              </a:rPr>
              <a:t>6</a:t>
            </a:r>
            <a:r>
              <a:rPr lang="zh-TW" altLang="en-US" sz="1100" b="1" i="0" u="none" strike="noStrike" cap="none" dirty="0">
                <a:solidFill>
                  <a:srgbClr val="000000"/>
                </a:solidFill>
                <a:effectLst/>
                <a:latin typeface="Arial"/>
                <a:ea typeface="Arial"/>
                <a:cs typeface="Arial"/>
                <a:sym typeface="Arial"/>
              </a:rPr>
              <a:t>英尺</a:t>
            </a:r>
            <a:r>
              <a:rPr lang="en-US" altLang="zh-TW" sz="1100" b="0" i="0" u="none" strike="noStrike" cap="none" dirty="0">
                <a:solidFill>
                  <a:srgbClr val="000000"/>
                </a:solidFill>
                <a:effectLst/>
                <a:latin typeface="Arial"/>
                <a:ea typeface="Arial"/>
                <a:cs typeface="Arial"/>
                <a:sym typeface="Arial"/>
              </a:rPr>
              <a:t>4</a:t>
            </a:r>
            <a:r>
              <a:rPr lang="zh-TW" altLang="en-US" sz="1100" b="0" i="0" u="none" strike="noStrike" cap="none" dirty="0">
                <a:solidFill>
                  <a:srgbClr val="000000"/>
                </a:solidFill>
                <a:effectLst/>
                <a:latin typeface="Arial"/>
                <a:ea typeface="Arial"/>
                <a:cs typeface="Arial"/>
                <a:sym typeface="Arial"/>
              </a:rPr>
              <a:t>英寸）</a:t>
            </a:r>
            <a:endParaRPr lang="en-US" dirty="0"/>
          </a:p>
        </p:txBody>
      </p:sp>
    </p:spTree>
    <p:extLst>
      <p:ext uri="{BB962C8B-B14F-4D97-AF65-F5344CB8AC3E}">
        <p14:creationId xmlns:p14="http://schemas.microsoft.com/office/powerpoint/2010/main" val="2959265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288300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1fd238179_2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1fd238179_2_6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9363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1fd238179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61fd238179_2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03897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1fd238179_2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61fd238179_2_10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X=w1 y=w2 z=loss</a:t>
            </a:r>
          </a:p>
          <a:p>
            <a:pPr marL="0" lvl="0" indent="0" algn="l" rtl="0">
              <a:lnSpc>
                <a:spcPct val="100000"/>
              </a:lnSpc>
              <a:spcBef>
                <a:spcPts val="0"/>
              </a:spcBef>
              <a:spcAft>
                <a:spcPts val="0"/>
              </a:spcAft>
              <a:buSzPts val="1100"/>
              <a:buNone/>
            </a:pPr>
            <a:r>
              <a:rPr lang="zh-CN" altLang="en-US" dirty="0"/>
              <a:t>曲面越深越好</a:t>
            </a:r>
            <a:endParaRPr dirty="0"/>
          </a:p>
        </p:txBody>
      </p:sp>
    </p:spTree>
    <p:extLst>
      <p:ext uri="{BB962C8B-B14F-4D97-AF65-F5344CB8AC3E}">
        <p14:creationId xmlns:p14="http://schemas.microsoft.com/office/powerpoint/2010/main" val="1643054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61fd238179_2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g61fd238179_2_10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5600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61fd238179_2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61fd238179_2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ltLang="zh-TW" sz="1100" b="0" i="0" u="none" strike="noStrike" cap="none" dirty="0" smtClean="0">
                <a:solidFill>
                  <a:srgbClr val="000000"/>
                </a:solidFill>
                <a:effectLst/>
                <a:latin typeface="Arial"/>
                <a:ea typeface="Arial"/>
                <a:cs typeface="Arial"/>
                <a:sym typeface="Arial"/>
              </a:rPr>
              <a:t>1. </a:t>
            </a:r>
            <a:r>
              <a:rPr lang="en-US" altLang="zh-TW" sz="1100" b="0" i="0" u="none" strike="noStrike" cap="none" dirty="0" err="1" smtClean="0">
                <a:solidFill>
                  <a:srgbClr val="000000"/>
                </a:solidFill>
                <a:effectLst/>
                <a:latin typeface="Arial"/>
                <a:ea typeface="Arial"/>
                <a:cs typeface="Arial"/>
                <a:sym typeface="Arial"/>
              </a:rPr>
              <a:t>SGD+Momentum</a:t>
            </a:r>
            <a:endParaRPr lang="en-US" altLang="zh-TW" sz="1100" b="0" i="0" u="none" strike="noStrike" cap="none" dirty="0" smtClean="0">
              <a:solidFill>
                <a:srgbClr val="000000"/>
              </a:solidFill>
              <a:effectLst/>
              <a:latin typeface="Arial"/>
              <a:ea typeface="Arial"/>
              <a:cs typeface="Arial"/>
              <a:sym typeface="Arial"/>
            </a:endParaRPr>
          </a:p>
          <a:p>
            <a:r>
              <a:rPr lang="zh-TW" altLang="en-US" sz="1100" b="0" i="0" u="none" strike="noStrike" cap="none" dirty="0" smtClean="0">
                <a:solidFill>
                  <a:srgbClr val="000000"/>
                </a:solidFill>
                <a:effectLst/>
                <a:latin typeface="Arial"/>
                <a:ea typeface="Arial"/>
                <a:cs typeface="Arial"/>
                <a:sym typeface="Arial"/>
              </a:rPr>
              <a:t>神經網路中倒傳遞的精隨就是隨機梯度下降法（</a:t>
            </a:r>
            <a:r>
              <a:rPr lang="en-US" altLang="zh-TW" sz="1100" b="0" i="0" u="none" strike="noStrike" cap="none" dirty="0" smtClean="0">
                <a:solidFill>
                  <a:srgbClr val="000000"/>
                </a:solidFill>
                <a:effectLst/>
                <a:latin typeface="Arial"/>
                <a:ea typeface="Arial"/>
                <a:cs typeface="Arial"/>
                <a:sym typeface="Arial"/>
              </a:rPr>
              <a:t>SGD</a:t>
            </a:r>
            <a:r>
              <a:rPr lang="zh-TW" altLang="en-US" sz="1100" b="0" i="0" u="none" strike="noStrike" cap="none" dirty="0" smtClean="0">
                <a:solidFill>
                  <a:srgbClr val="000000"/>
                </a:solidFill>
                <a:effectLst/>
                <a:latin typeface="Arial"/>
                <a:ea typeface="Arial"/>
                <a:cs typeface="Arial"/>
                <a:sym typeface="Arial"/>
              </a:rPr>
              <a:t>），傳統的</a:t>
            </a:r>
            <a:r>
              <a:rPr lang="en-US" altLang="zh-TW" sz="1100" b="0" i="0" u="none" strike="noStrike" cap="none" dirty="0" smtClean="0">
                <a:solidFill>
                  <a:srgbClr val="000000"/>
                </a:solidFill>
                <a:effectLst/>
                <a:latin typeface="Arial"/>
                <a:ea typeface="Arial"/>
                <a:cs typeface="Arial"/>
                <a:sym typeface="Arial"/>
              </a:rPr>
              <a:t>SGD</a:t>
            </a:r>
            <a:r>
              <a:rPr lang="zh-TW" altLang="en-US" sz="1100" b="0" i="0" u="none" strike="noStrike" cap="none" dirty="0" smtClean="0">
                <a:solidFill>
                  <a:srgbClr val="000000"/>
                </a:solidFill>
                <a:effectLst/>
                <a:latin typeface="Arial"/>
                <a:ea typeface="Arial"/>
                <a:cs typeface="Arial"/>
                <a:sym typeface="Arial"/>
              </a:rPr>
              <a:t>可能容易落在區域最佳解。我們勢必要有一個動量</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推力</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的概念，輕輕地推一把掉入更深的谷底。</a:t>
            </a:r>
            <a:endParaRPr lang="en-US" altLang="zh-TW" sz="1100" b="0" i="0" u="none" strike="noStrike" cap="none" dirty="0" smtClean="0">
              <a:solidFill>
                <a:srgbClr val="000000"/>
              </a:solidFill>
              <a:effectLst/>
              <a:latin typeface="Arial"/>
              <a:ea typeface="Arial"/>
              <a:cs typeface="Arial"/>
              <a:sym typeface="Arial"/>
            </a:endParaRPr>
          </a:p>
          <a:p>
            <a:r>
              <a:rPr lang="en-US" altLang="zh-TW" sz="1100" b="0" i="0" u="none" strike="noStrike" cap="none" dirty="0" smtClean="0">
                <a:solidFill>
                  <a:srgbClr val="000000"/>
                </a:solidFill>
                <a:effectLst/>
                <a:latin typeface="Arial"/>
                <a:ea typeface="Arial"/>
                <a:cs typeface="Arial"/>
                <a:sym typeface="Arial"/>
              </a:rPr>
              <a:t>2. </a:t>
            </a:r>
            <a:r>
              <a:rPr lang="en-US" altLang="zh-TW" sz="1100" b="0" i="0" u="none" strike="noStrike" cap="none" dirty="0" err="1" smtClean="0">
                <a:solidFill>
                  <a:srgbClr val="000000"/>
                </a:solidFill>
                <a:effectLst/>
                <a:latin typeface="Arial"/>
                <a:ea typeface="Arial"/>
                <a:cs typeface="Arial"/>
                <a:sym typeface="Arial"/>
              </a:rPr>
              <a:t>Adagrad</a:t>
            </a:r>
            <a:endParaRPr lang="en-US" altLang="zh-TW" sz="1100" b="0" i="0" u="none" strike="noStrike" cap="none" dirty="0" smtClean="0">
              <a:solidFill>
                <a:srgbClr val="000000"/>
              </a:solidFill>
              <a:effectLst/>
              <a:latin typeface="Arial"/>
              <a:ea typeface="Arial"/>
              <a:cs typeface="Arial"/>
              <a:sym typeface="Arial"/>
            </a:endParaRPr>
          </a:p>
          <a:p>
            <a:r>
              <a:rPr lang="en-US" altLang="zh-TW" sz="1100" b="0" i="0" u="none" strike="noStrike" cap="none" dirty="0" smtClean="0">
                <a:solidFill>
                  <a:srgbClr val="000000"/>
                </a:solidFill>
                <a:effectLst/>
                <a:latin typeface="Arial"/>
                <a:ea typeface="Arial"/>
                <a:cs typeface="Arial"/>
                <a:sym typeface="Arial"/>
              </a:rPr>
              <a:t>SGD</a:t>
            </a:r>
            <a:r>
              <a:rPr lang="zh-TW" altLang="en-US" sz="1100" b="0" i="0" u="none" strike="noStrike" cap="none" dirty="0" smtClean="0">
                <a:solidFill>
                  <a:srgbClr val="000000"/>
                </a:solidFill>
                <a:effectLst/>
                <a:latin typeface="Arial"/>
                <a:ea typeface="Arial"/>
                <a:cs typeface="Arial"/>
                <a:sym typeface="Arial"/>
              </a:rPr>
              <a:t>和</a:t>
            </a:r>
            <a:r>
              <a:rPr lang="en-US" altLang="zh-TW" sz="1100" b="0" i="0" u="none" strike="noStrike" cap="none" dirty="0" smtClean="0">
                <a:solidFill>
                  <a:srgbClr val="000000"/>
                </a:solidFill>
                <a:effectLst/>
                <a:latin typeface="Arial"/>
                <a:ea typeface="Arial"/>
                <a:cs typeface="Arial"/>
                <a:sym typeface="Arial"/>
              </a:rPr>
              <a:t>momentum</a:t>
            </a:r>
            <a:r>
              <a:rPr lang="zh-TW" altLang="en-US" sz="1100" b="0" i="0" u="none" strike="noStrike" cap="none" dirty="0" smtClean="0">
                <a:solidFill>
                  <a:srgbClr val="000000"/>
                </a:solidFill>
                <a:effectLst/>
                <a:latin typeface="Arial"/>
                <a:ea typeface="Arial"/>
                <a:cs typeface="Arial"/>
                <a:sym typeface="Arial"/>
              </a:rPr>
              <a:t>在更新參數時，都是用同一個學習率，</a:t>
            </a:r>
            <a:r>
              <a:rPr lang="en-US" altLang="zh-TW" sz="1100" b="0" i="0" u="none" strike="noStrike" cap="none" dirty="0" err="1" smtClean="0">
                <a:solidFill>
                  <a:srgbClr val="000000"/>
                </a:solidFill>
                <a:effectLst/>
                <a:latin typeface="Arial"/>
                <a:ea typeface="Arial"/>
                <a:cs typeface="Arial"/>
                <a:sym typeface="Arial"/>
              </a:rPr>
              <a:t>Adagrad</a:t>
            </a:r>
            <a:r>
              <a:rPr lang="zh-TW" altLang="en-US" sz="1100" b="0" i="0" u="none" strike="noStrike" cap="none" dirty="0" smtClean="0">
                <a:solidFill>
                  <a:srgbClr val="000000"/>
                </a:solidFill>
                <a:effectLst/>
                <a:latin typeface="Arial"/>
                <a:ea typeface="Arial"/>
                <a:cs typeface="Arial"/>
                <a:sym typeface="Arial"/>
              </a:rPr>
              <a:t>方法則是在學習過程中不斷的調整學習速率，這種技巧我們稱學習率衰減。</a:t>
            </a:r>
          </a:p>
          <a:p>
            <a:r>
              <a:rPr lang="en-US" altLang="zh-TW" sz="1100" b="0" i="0" u="none" strike="noStrike" cap="none" dirty="0" err="1" smtClean="0">
                <a:solidFill>
                  <a:srgbClr val="000000"/>
                </a:solidFill>
                <a:effectLst/>
                <a:latin typeface="Arial"/>
                <a:ea typeface="Arial"/>
                <a:cs typeface="Arial"/>
                <a:sym typeface="Arial"/>
              </a:rPr>
              <a:t>Adagrad</a:t>
            </a:r>
            <a:r>
              <a:rPr lang="zh-TW" altLang="en-US" sz="1100" b="0" i="0" u="none" strike="noStrike" cap="none" dirty="0" smtClean="0">
                <a:solidFill>
                  <a:srgbClr val="000000"/>
                </a:solidFill>
                <a:effectLst/>
                <a:latin typeface="Arial"/>
                <a:ea typeface="Arial"/>
                <a:cs typeface="Arial"/>
                <a:sym typeface="Arial"/>
              </a:rPr>
              <a:t>缺點是在訓練中後段時，有可能因為分母累積越來越大</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因為是從第</a:t>
            </a:r>
            <a:r>
              <a:rPr lang="en-US" altLang="zh-TW" sz="1100" b="0" i="0" u="none" strike="noStrike" cap="none" dirty="0" smtClean="0">
                <a:solidFill>
                  <a:srgbClr val="000000"/>
                </a:solidFill>
                <a:effectLst/>
                <a:latin typeface="Arial"/>
                <a:ea typeface="Arial"/>
                <a:cs typeface="Arial"/>
                <a:sym typeface="Arial"/>
              </a:rPr>
              <a:t>1</a:t>
            </a:r>
            <a:r>
              <a:rPr lang="zh-TW" altLang="en-US" sz="1100" b="0" i="0" u="none" strike="noStrike" cap="none" dirty="0" smtClean="0">
                <a:solidFill>
                  <a:srgbClr val="000000"/>
                </a:solidFill>
                <a:effectLst/>
                <a:latin typeface="Arial"/>
                <a:ea typeface="Arial"/>
                <a:cs typeface="Arial"/>
                <a:sym typeface="Arial"/>
              </a:rPr>
              <a:t>次梯度到第</a:t>
            </a:r>
            <a:r>
              <a:rPr lang="en-US" altLang="zh-TW" sz="1100" b="0" i="0" u="none" strike="noStrike" cap="none" dirty="0" smtClean="0">
                <a:solidFill>
                  <a:srgbClr val="000000"/>
                </a:solidFill>
                <a:effectLst/>
                <a:latin typeface="Arial"/>
                <a:ea typeface="Arial"/>
                <a:cs typeface="Arial"/>
                <a:sym typeface="Arial"/>
              </a:rPr>
              <a:t>t</a:t>
            </a:r>
            <a:r>
              <a:rPr lang="zh-TW" altLang="en-US" sz="1100" b="0" i="0" u="none" strike="noStrike" cap="none" dirty="0" smtClean="0">
                <a:solidFill>
                  <a:srgbClr val="000000"/>
                </a:solidFill>
                <a:effectLst/>
                <a:latin typeface="Arial"/>
                <a:ea typeface="Arial"/>
                <a:cs typeface="Arial"/>
                <a:sym typeface="Arial"/>
              </a:rPr>
              <a:t>次梯度的和</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導致梯度趨近於</a:t>
            </a:r>
            <a:r>
              <a:rPr lang="en-US" altLang="zh-TW" sz="1100" b="0" i="0" u="none" strike="noStrike" cap="none" dirty="0" smtClean="0">
                <a:solidFill>
                  <a:srgbClr val="000000"/>
                </a:solidFill>
                <a:effectLst/>
                <a:latin typeface="Arial"/>
                <a:ea typeface="Arial"/>
                <a:cs typeface="Arial"/>
                <a:sym typeface="Arial"/>
              </a:rPr>
              <a:t>0</a:t>
            </a:r>
            <a:r>
              <a:rPr lang="zh-TW" altLang="en-US" sz="1100" b="0" i="0" u="none" strike="noStrike" cap="none" dirty="0" smtClean="0">
                <a:solidFill>
                  <a:srgbClr val="000000"/>
                </a:solidFill>
                <a:effectLst/>
                <a:latin typeface="Arial"/>
                <a:ea typeface="Arial"/>
                <a:cs typeface="Arial"/>
                <a:sym typeface="Arial"/>
              </a:rPr>
              <a:t>，如果有設定</a:t>
            </a:r>
            <a:r>
              <a:rPr lang="en-US" altLang="zh-TW" sz="1100" b="0" i="0" u="none" strike="noStrike" cap="none" dirty="0" smtClean="0">
                <a:solidFill>
                  <a:srgbClr val="000000"/>
                </a:solidFill>
                <a:effectLst/>
                <a:latin typeface="Arial"/>
                <a:ea typeface="Arial"/>
                <a:cs typeface="Arial"/>
                <a:sym typeface="Arial"/>
              </a:rPr>
              <a:t>early stop</a:t>
            </a:r>
            <a:r>
              <a:rPr lang="zh-TW" altLang="en-US" sz="1100" b="0" i="0" u="none" strike="noStrike" cap="none" dirty="0" smtClean="0">
                <a:solidFill>
                  <a:srgbClr val="000000"/>
                </a:solidFill>
                <a:effectLst/>
                <a:latin typeface="Arial"/>
                <a:ea typeface="Arial"/>
                <a:cs typeface="Arial"/>
                <a:sym typeface="Arial"/>
              </a:rPr>
              <a:t>的，會使得訓練提前結束。</a:t>
            </a:r>
          </a:p>
          <a:p>
            <a:r>
              <a:rPr lang="en-US" altLang="zh-TW" sz="1100" b="0" i="0" u="none" strike="noStrike" cap="none" dirty="0" smtClean="0">
                <a:solidFill>
                  <a:srgbClr val="000000"/>
                </a:solidFill>
                <a:effectLst/>
                <a:latin typeface="Arial"/>
                <a:ea typeface="Arial"/>
                <a:cs typeface="Arial"/>
                <a:sym typeface="Arial"/>
              </a:rPr>
              <a:t>3. </a:t>
            </a:r>
            <a:r>
              <a:rPr lang="en-US" altLang="zh-TW" sz="1100" b="0" i="0" u="none" strike="noStrike" cap="none" dirty="0" err="1" smtClean="0">
                <a:solidFill>
                  <a:srgbClr val="000000"/>
                </a:solidFill>
                <a:effectLst/>
                <a:latin typeface="Arial"/>
                <a:ea typeface="Arial"/>
                <a:cs typeface="Arial"/>
                <a:sym typeface="Arial"/>
              </a:rPr>
              <a:t>RMSProp</a:t>
            </a:r>
            <a:endParaRPr lang="en-US" altLang="zh-TW" sz="1100" b="0" i="0" u="none" strike="noStrike" cap="none" dirty="0" smtClean="0">
              <a:solidFill>
                <a:srgbClr val="000000"/>
              </a:solidFill>
              <a:effectLst/>
              <a:latin typeface="Arial"/>
              <a:ea typeface="Arial"/>
              <a:cs typeface="Arial"/>
              <a:sym typeface="Arial"/>
            </a:endParaRPr>
          </a:p>
          <a:p>
            <a:r>
              <a:rPr lang="en-US" altLang="zh-TW" sz="1100" b="0" i="0" u="none" strike="noStrike" cap="none" dirty="0" err="1" smtClean="0">
                <a:solidFill>
                  <a:srgbClr val="000000"/>
                </a:solidFill>
                <a:effectLst/>
                <a:latin typeface="Arial"/>
                <a:ea typeface="Arial"/>
                <a:cs typeface="Arial"/>
                <a:sym typeface="Arial"/>
              </a:rPr>
              <a:t>RMSProp</a:t>
            </a:r>
            <a:r>
              <a:rPr lang="zh-TW" altLang="en-US" sz="1100" b="0" i="0" u="none" strike="noStrike" cap="none" dirty="0" smtClean="0">
                <a:solidFill>
                  <a:srgbClr val="000000"/>
                </a:solidFill>
                <a:effectLst/>
                <a:latin typeface="Arial"/>
                <a:ea typeface="Arial"/>
                <a:cs typeface="Arial"/>
                <a:sym typeface="Arial"/>
              </a:rPr>
              <a:t>和</a:t>
            </a:r>
            <a:r>
              <a:rPr lang="en-US" altLang="zh-TW" sz="1100" b="0" i="0" u="none" strike="noStrike" cap="none" dirty="0" err="1" smtClean="0">
                <a:solidFill>
                  <a:srgbClr val="000000"/>
                </a:solidFill>
                <a:effectLst/>
                <a:latin typeface="Arial"/>
                <a:ea typeface="Arial"/>
                <a:cs typeface="Arial"/>
                <a:sym typeface="Arial"/>
              </a:rPr>
              <a:t>Adagrad</a:t>
            </a:r>
            <a:r>
              <a:rPr lang="zh-TW" altLang="en-US" sz="1100" b="0" i="0" u="none" strike="noStrike" cap="none" dirty="0" smtClean="0">
                <a:solidFill>
                  <a:srgbClr val="000000"/>
                </a:solidFill>
                <a:effectLst/>
                <a:latin typeface="Arial"/>
                <a:ea typeface="Arial"/>
                <a:cs typeface="Arial"/>
                <a:sym typeface="Arial"/>
              </a:rPr>
              <a:t>一樣是自適應的方法動態的調整學習速率。</a:t>
            </a:r>
            <a:r>
              <a:rPr lang="en-US" altLang="zh-TW" sz="1100" b="0" i="0" u="none" strike="noStrike" cap="none" dirty="0" err="1" smtClean="0">
                <a:solidFill>
                  <a:srgbClr val="000000"/>
                </a:solidFill>
                <a:effectLst/>
                <a:latin typeface="Arial"/>
                <a:ea typeface="Arial"/>
                <a:cs typeface="Arial"/>
                <a:sym typeface="Arial"/>
              </a:rPr>
              <a:t>RMSprop</a:t>
            </a:r>
            <a:r>
              <a:rPr lang="zh-TW" altLang="en-US" sz="1100" b="0" i="0" u="none" strike="noStrike" cap="none" dirty="0" smtClean="0">
                <a:solidFill>
                  <a:srgbClr val="000000"/>
                </a:solidFill>
                <a:effectLst/>
                <a:latin typeface="Arial"/>
                <a:ea typeface="Arial"/>
                <a:cs typeface="Arial"/>
                <a:sym typeface="Arial"/>
              </a:rPr>
              <a:t>的分母是算對應的平均值，因此可以緩解</a:t>
            </a:r>
            <a:r>
              <a:rPr lang="en-US" altLang="zh-TW" sz="1100" b="0" i="0" u="none" strike="noStrike" cap="none" dirty="0" err="1" smtClean="0">
                <a:solidFill>
                  <a:srgbClr val="000000"/>
                </a:solidFill>
                <a:effectLst/>
                <a:latin typeface="Arial"/>
                <a:ea typeface="Arial"/>
                <a:cs typeface="Arial"/>
                <a:sym typeface="Arial"/>
              </a:rPr>
              <a:t>Adagrad</a:t>
            </a:r>
            <a:r>
              <a:rPr lang="zh-TW" altLang="en-US" sz="1100" b="0" i="0" u="none" strike="noStrike" cap="none" dirty="0" smtClean="0">
                <a:solidFill>
                  <a:srgbClr val="000000"/>
                </a:solidFill>
                <a:effectLst/>
                <a:latin typeface="Arial"/>
                <a:ea typeface="Arial"/>
                <a:cs typeface="Arial"/>
                <a:sym typeface="Arial"/>
              </a:rPr>
              <a:t>學習率下降過快的問題。</a:t>
            </a:r>
          </a:p>
          <a:p>
            <a:r>
              <a:rPr lang="en-US" altLang="zh-TW" sz="1100" b="0" i="0" u="none" strike="noStrike" cap="none" dirty="0" smtClean="0">
                <a:solidFill>
                  <a:srgbClr val="000000"/>
                </a:solidFill>
                <a:effectLst/>
                <a:latin typeface="Arial"/>
                <a:ea typeface="Arial"/>
                <a:cs typeface="Arial"/>
                <a:sym typeface="Arial"/>
              </a:rPr>
              <a:t>4. Adam</a:t>
            </a:r>
          </a:p>
          <a:p>
            <a:r>
              <a:rPr lang="zh-TW" altLang="en-US" sz="1100" b="0" i="0" u="none" strike="noStrike" cap="none" dirty="0" smtClean="0">
                <a:solidFill>
                  <a:srgbClr val="000000"/>
                </a:solidFill>
                <a:effectLst/>
                <a:latin typeface="Arial"/>
                <a:ea typeface="Arial"/>
                <a:cs typeface="Arial"/>
                <a:sym typeface="Arial"/>
              </a:rPr>
              <a:t>此方法結合上述所有方法的優點，主要在於它有做偏置校正，使每次迭代學習率都有個確定範圍，讓參數的更新較為平穩。</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39765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答對次數：</a:t>
            </a:r>
            <a:r>
              <a:rPr lang="en-US" altLang="zh-TW" sz="1100" b="0" i="0" u="none" strike="noStrike" cap="none" dirty="0" smtClean="0">
                <a:solidFill>
                  <a:srgbClr val="000000"/>
                </a:solidFill>
                <a:effectLst/>
                <a:latin typeface="Arial"/>
                <a:ea typeface="Arial"/>
                <a:cs typeface="Arial"/>
                <a:sym typeface="Arial"/>
              </a:rPr>
              <a:t>33 (</a:t>
            </a:r>
            <a:r>
              <a:rPr lang="zh-TW" altLang="en-US" sz="1100" b="0" i="0" u="none" strike="noStrike" cap="none" dirty="0" smtClean="0">
                <a:solidFill>
                  <a:srgbClr val="000000"/>
                </a:solidFill>
                <a:effectLst/>
                <a:latin typeface="Arial"/>
                <a:ea typeface="Arial"/>
                <a:cs typeface="Arial"/>
                <a:sym typeface="Arial"/>
              </a:rPr>
              <a:t>作答總數：</a:t>
            </a:r>
            <a:r>
              <a:rPr lang="en-US" altLang="zh-TW" sz="1100" b="0" i="0" u="none" strike="noStrike" cap="none" dirty="0" smtClean="0">
                <a:solidFill>
                  <a:srgbClr val="000000"/>
                </a:solidFill>
                <a:effectLst/>
                <a:latin typeface="Arial"/>
                <a:ea typeface="Arial"/>
                <a:cs typeface="Arial"/>
                <a:sym typeface="Arial"/>
              </a:rPr>
              <a:t>48)</a:t>
            </a:r>
            <a:endParaRPr lang="zh-TW" altLang="en-US" dirty="0"/>
          </a:p>
        </p:txBody>
      </p:sp>
    </p:spTree>
    <p:extLst>
      <p:ext uri="{BB962C8B-B14F-4D97-AF65-F5344CB8AC3E}">
        <p14:creationId xmlns:p14="http://schemas.microsoft.com/office/powerpoint/2010/main" val="3001154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61fd238179_2_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5" name="Google Shape;1445;g61fd238179_2_1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082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Poisson(</a:t>
            </a:r>
            <a:r>
              <a:rPr lang="zh-TW" altLang="en-US" sz="1100" b="0" i="0" u="none" strike="noStrike" cap="none" smtClean="0">
                <a:solidFill>
                  <a:srgbClr val="000000"/>
                </a:solidFill>
                <a:effectLst/>
                <a:latin typeface="Arial"/>
                <a:ea typeface="Arial"/>
                <a:cs typeface="Arial"/>
                <a:sym typeface="Arial"/>
              </a:rPr>
              <a:t>帕松分布</a:t>
            </a:r>
            <a:r>
              <a:rPr lang="en-US" altLang="zh-TW" smtClean="0"/>
              <a:t>)</a:t>
            </a:r>
            <a:endParaRPr lang="en-US" altLang="zh-TW" dirty="0" smtClean="0"/>
          </a:p>
          <a:p>
            <a:r>
              <a:rPr lang="en-US" altLang="zh-TW" dirty="0" smtClean="0"/>
              <a:t>Quantile(</a:t>
            </a:r>
            <a:r>
              <a:rPr lang="zh-TW" altLang="en-US" dirty="0" smtClean="0"/>
              <a:t>分位數</a:t>
            </a:r>
            <a:r>
              <a:rPr lang="en-US" altLang="zh-TW" dirty="0" smtClean="0"/>
              <a:t>)</a:t>
            </a:r>
            <a:endParaRPr lang="zh-TW" altLang="en-US" dirty="0"/>
          </a:p>
        </p:txBody>
      </p:sp>
    </p:spTree>
    <p:extLst>
      <p:ext uri="{BB962C8B-B14F-4D97-AF65-F5344CB8AC3E}">
        <p14:creationId xmlns:p14="http://schemas.microsoft.com/office/powerpoint/2010/main" val="240436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https://www.kaggle.com/c/aia-st3-forest-type-prediction-dl/data</a:t>
            </a:r>
            <a:endParaRPr lang="zh-TW" altLang="en-US" dirty="0"/>
          </a:p>
        </p:txBody>
      </p:sp>
    </p:spTree>
    <p:extLst>
      <p:ext uri="{BB962C8B-B14F-4D97-AF65-F5344CB8AC3E}">
        <p14:creationId xmlns:p14="http://schemas.microsoft.com/office/powerpoint/2010/main" val="2090811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61fd238179_2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61fd238179_2_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35402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74985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98486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hlinkClick r:id="rId3"/>
              </a:rPr>
              <a:t>https://www.itread01.com/content/1542089826.html</a:t>
            </a:r>
            <a:endParaRPr lang="zh-TW" altLang="en-US" dirty="0"/>
          </a:p>
        </p:txBody>
      </p:sp>
    </p:spTree>
    <p:extLst>
      <p:ext uri="{BB962C8B-B14F-4D97-AF65-F5344CB8AC3E}">
        <p14:creationId xmlns:p14="http://schemas.microsoft.com/office/powerpoint/2010/main" val="404340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答對次數：</a:t>
            </a:r>
            <a:r>
              <a:rPr lang="en-US" altLang="zh-TW" sz="1100" b="0" i="0" u="none" strike="noStrike" cap="none" dirty="0" smtClean="0">
                <a:solidFill>
                  <a:srgbClr val="000000"/>
                </a:solidFill>
                <a:effectLst/>
                <a:latin typeface="Arial"/>
                <a:ea typeface="Arial"/>
                <a:cs typeface="Arial"/>
                <a:sym typeface="Arial"/>
              </a:rPr>
              <a:t>31 (</a:t>
            </a:r>
            <a:r>
              <a:rPr lang="zh-TW" altLang="en-US" sz="1100" b="0" i="0" u="none" strike="noStrike" cap="none" dirty="0" smtClean="0">
                <a:solidFill>
                  <a:srgbClr val="000000"/>
                </a:solidFill>
                <a:effectLst/>
                <a:latin typeface="Arial"/>
                <a:ea typeface="Arial"/>
                <a:cs typeface="Arial"/>
                <a:sym typeface="Arial"/>
              </a:rPr>
              <a:t>作答總數：</a:t>
            </a:r>
            <a:r>
              <a:rPr lang="en-US" altLang="zh-TW" sz="1100" b="0" i="0" u="none" strike="noStrike" cap="none" dirty="0" smtClean="0">
                <a:solidFill>
                  <a:srgbClr val="000000"/>
                </a:solidFill>
                <a:effectLst/>
                <a:latin typeface="Arial"/>
                <a:ea typeface="Arial"/>
                <a:cs typeface="Arial"/>
                <a:sym typeface="Arial"/>
              </a:rPr>
              <a:t>48)</a:t>
            </a:r>
            <a:endParaRPr lang="zh-TW" altLang="en-US" dirty="0"/>
          </a:p>
        </p:txBody>
      </p:sp>
    </p:spTree>
    <p:extLst>
      <p:ext uri="{BB962C8B-B14F-4D97-AF65-F5344CB8AC3E}">
        <p14:creationId xmlns:p14="http://schemas.microsoft.com/office/powerpoint/2010/main" val="359506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61fd238179_2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61fd238179_2_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7321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61fd238179_2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61fd238179_2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dirty="0" err="1"/>
              <a:t>Crossentropy</a:t>
            </a:r>
            <a:r>
              <a:rPr lang="zh-CN" altLang="en-US" sz="1100" dirty="0"/>
              <a:t>是計算這個事件發生的機率，所帶給資訊量</a:t>
            </a:r>
            <a:r>
              <a:rPr lang="zh-CN" altLang="en-US" sz="1100" dirty="0" smtClean="0"/>
              <a:t>有多大</a:t>
            </a:r>
            <a:endParaRPr lang="en-US" altLang="zh-CN" sz="1100" dirty="0" smtClean="0"/>
          </a:p>
          <a:p>
            <a:pPr marL="0" lvl="0" indent="0" algn="l" rtl="0">
              <a:lnSpc>
                <a:spcPct val="100000"/>
              </a:lnSpc>
              <a:spcBef>
                <a:spcPts val="0"/>
              </a:spcBef>
              <a:spcAft>
                <a:spcPts val="0"/>
              </a:spcAft>
              <a:buSzPts val="1100"/>
              <a:buNone/>
            </a:pPr>
            <a:endParaRPr lang="en-US" sz="1100" dirty="0" smtClean="0"/>
          </a:p>
          <a:p>
            <a:pPr marL="0" lvl="0" indent="0" algn="l" rtl="0">
              <a:lnSpc>
                <a:spcPct val="100000"/>
              </a:lnSpc>
              <a:spcBef>
                <a:spcPts val="0"/>
              </a:spcBef>
              <a:spcAft>
                <a:spcPts val="0"/>
              </a:spcAft>
              <a:buSzPts val="1100"/>
              <a:buNone/>
            </a:pPr>
            <a:r>
              <a:rPr lang="en-US" dirty="0" smtClean="0"/>
              <a:t>log(0.3)=-0.5228</a:t>
            </a:r>
          </a:p>
          <a:p>
            <a:pPr marL="0" lvl="0" indent="0" algn="l" rtl="0">
              <a:lnSpc>
                <a:spcPct val="100000"/>
              </a:lnSpc>
              <a:spcBef>
                <a:spcPts val="0"/>
              </a:spcBef>
              <a:spcAft>
                <a:spcPts val="0"/>
              </a:spcAft>
              <a:buSzPts val="1100"/>
              <a:buNone/>
            </a:pPr>
            <a:r>
              <a:rPr lang="en-US" dirty="0" smtClean="0"/>
              <a:t>log(0.7)</a:t>
            </a:r>
            <a:r>
              <a:rPr lang="en-US" altLang="zh-TW" dirty="0" smtClean="0"/>
              <a:t>=-0.1549</a:t>
            </a:r>
            <a:endParaRPr dirty="0"/>
          </a:p>
        </p:txBody>
      </p:sp>
    </p:spTree>
    <p:extLst>
      <p:ext uri="{BB962C8B-B14F-4D97-AF65-F5344CB8AC3E}">
        <p14:creationId xmlns:p14="http://schemas.microsoft.com/office/powerpoint/2010/main" val="2919499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答對次數：</a:t>
            </a:r>
            <a:r>
              <a:rPr lang="en-US" altLang="zh-TW" sz="1100" b="0" i="0" u="none" strike="noStrike" cap="none" dirty="0" smtClean="0">
                <a:solidFill>
                  <a:srgbClr val="000000"/>
                </a:solidFill>
                <a:effectLst/>
                <a:latin typeface="Arial"/>
                <a:ea typeface="Arial"/>
                <a:cs typeface="Arial"/>
                <a:sym typeface="Arial"/>
              </a:rPr>
              <a:t>34 (</a:t>
            </a:r>
            <a:r>
              <a:rPr lang="zh-TW" altLang="en-US" sz="1100" b="0" i="0" u="none" strike="noStrike" cap="none" dirty="0" smtClean="0">
                <a:solidFill>
                  <a:srgbClr val="000000"/>
                </a:solidFill>
                <a:effectLst/>
                <a:latin typeface="Arial"/>
                <a:ea typeface="Arial"/>
                <a:cs typeface="Arial"/>
                <a:sym typeface="Arial"/>
              </a:rPr>
              <a:t>作答總數：</a:t>
            </a:r>
            <a:r>
              <a:rPr lang="en-US" altLang="zh-TW" sz="1100" b="0" i="0" u="none" strike="noStrike" cap="none" dirty="0" smtClean="0">
                <a:solidFill>
                  <a:srgbClr val="000000"/>
                </a:solidFill>
                <a:effectLst/>
                <a:latin typeface="Arial"/>
                <a:ea typeface="Arial"/>
                <a:cs typeface="Arial"/>
                <a:sym typeface="Arial"/>
              </a:rPr>
              <a:t>48)</a:t>
            </a:r>
            <a:endParaRPr lang="zh-TW" altLang="en-US" dirty="0"/>
          </a:p>
        </p:txBody>
      </p:sp>
    </p:spTree>
    <p:extLst>
      <p:ext uri="{BB962C8B-B14F-4D97-AF65-F5344CB8AC3E}">
        <p14:creationId xmlns:p14="http://schemas.microsoft.com/office/powerpoint/2010/main" val="2352843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61fd238179_2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61fd238179_2_10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464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答對次數：</a:t>
            </a:r>
            <a:r>
              <a:rPr lang="en-US" altLang="zh-TW" sz="1100" b="0" i="0" u="none" strike="noStrike" cap="none" dirty="0" smtClean="0">
                <a:solidFill>
                  <a:srgbClr val="000000"/>
                </a:solidFill>
                <a:effectLst/>
                <a:latin typeface="Arial"/>
                <a:ea typeface="Arial"/>
                <a:cs typeface="Arial"/>
                <a:sym typeface="Arial"/>
              </a:rPr>
              <a:t>36 (</a:t>
            </a:r>
            <a:r>
              <a:rPr lang="zh-TW" altLang="en-US" sz="1100" b="0" i="0" u="none" strike="noStrike" cap="none" dirty="0" smtClean="0">
                <a:solidFill>
                  <a:srgbClr val="000000"/>
                </a:solidFill>
                <a:effectLst/>
                <a:latin typeface="Arial"/>
                <a:ea typeface="Arial"/>
                <a:cs typeface="Arial"/>
                <a:sym typeface="Arial"/>
              </a:rPr>
              <a:t>作答總數：</a:t>
            </a:r>
            <a:r>
              <a:rPr lang="en-US" altLang="zh-TW" sz="1100" b="0" i="0" u="none" strike="noStrike" cap="none" dirty="0" smtClean="0">
                <a:solidFill>
                  <a:srgbClr val="000000"/>
                </a:solidFill>
                <a:effectLst/>
                <a:latin typeface="Arial"/>
                <a:ea typeface="Arial"/>
                <a:cs typeface="Arial"/>
                <a:sym typeface="Arial"/>
              </a:rPr>
              <a:t>48)</a:t>
            </a:r>
          </a:p>
          <a:p>
            <a:endParaRPr lang="en-US" altLang="zh-TW" sz="1100" b="0" i="0" u="none" strike="noStrike" cap="none" dirty="0" smtClean="0">
              <a:solidFill>
                <a:srgbClr val="000000"/>
              </a:solidFill>
              <a:effectLst/>
              <a:latin typeface="Arial"/>
              <a:cs typeface="Arial"/>
              <a:sym typeface="Arial"/>
            </a:endParaRPr>
          </a:p>
          <a:p>
            <a:r>
              <a:rPr lang="en-US" altLang="zh-TW" sz="1100" b="0" i="0" u="none" strike="noStrike" cap="none" dirty="0" smtClean="0">
                <a:solidFill>
                  <a:srgbClr val="000000"/>
                </a:solidFill>
                <a:effectLst/>
                <a:latin typeface="Arial"/>
                <a:cs typeface="Arial"/>
                <a:sym typeface="Arial"/>
              </a:rPr>
              <a:t>64*64=4096</a:t>
            </a:r>
            <a:endParaRPr lang="zh-TW" altLang="en-US" dirty="0"/>
          </a:p>
        </p:txBody>
      </p:sp>
    </p:spTree>
    <p:extLst>
      <p:ext uri="{BB962C8B-B14F-4D97-AF65-F5344CB8AC3E}">
        <p14:creationId xmlns:p14="http://schemas.microsoft.com/office/powerpoint/2010/main" val="3640790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311700" y="36723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
        <p:nvSpPr>
          <p:cNvPr id="62" name="Google Shape;62;p14"/>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 name="Google Shape;63;p14"/>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64" name="Google Shape;64;p14"/>
          <p:cNvPicPr preferRelativeResize="0"/>
          <p:nvPr/>
        </p:nvPicPr>
        <p:blipFill rotWithShape="1">
          <a:blip r:embed="rId3">
            <a:alphaModFix/>
          </a:blip>
          <a:srcRect/>
          <a:stretch/>
        </p:blipFill>
        <p:spPr>
          <a:xfrm>
            <a:off x="0" y="763250"/>
            <a:ext cx="1607400" cy="766150"/>
          </a:xfrm>
          <a:prstGeom prst="rect">
            <a:avLst/>
          </a:prstGeom>
          <a:noFill/>
          <a:ln>
            <a:noFill/>
          </a:ln>
        </p:spPr>
      </p:pic>
      <p:grpSp>
        <p:nvGrpSpPr>
          <p:cNvPr id="65" name="Google Shape;65;p14"/>
          <p:cNvGrpSpPr/>
          <p:nvPr/>
        </p:nvGrpSpPr>
        <p:grpSpPr>
          <a:xfrm>
            <a:off x="186425" y="70175"/>
            <a:ext cx="3954350" cy="463800"/>
            <a:chOff x="186425" y="70175"/>
            <a:chExt cx="3954350" cy="463800"/>
          </a:xfrm>
        </p:grpSpPr>
        <p:sp>
          <p:nvSpPr>
            <p:cNvPr id="66" name="Google Shape;66;p14"/>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67" name="Google Shape;67;p14"/>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台灣人工智慧學校" type="secHead">
  <p:cSld name="SECTION_HEADER">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2" name="Google Shape;9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93" name="Google Shape;93;p19"/>
          <p:cNvGrpSpPr/>
          <p:nvPr/>
        </p:nvGrpSpPr>
        <p:grpSpPr>
          <a:xfrm>
            <a:off x="0" y="0"/>
            <a:ext cx="9144002" cy="1529400"/>
            <a:chOff x="0" y="0"/>
            <a:chExt cx="9144002" cy="1529400"/>
          </a:xfrm>
        </p:grpSpPr>
        <p:sp>
          <p:nvSpPr>
            <p:cNvPr id="94" name="Google Shape;94;p19"/>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96" name="Google Shape;96;p19"/>
            <p:cNvPicPr preferRelativeResize="0"/>
            <p:nvPr/>
          </p:nvPicPr>
          <p:blipFill rotWithShape="1">
            <a:blip r:embed="rId3">
              <a:alphaModFix/>
            </a:blip>
            <a:srcRect/>
            <a:stretch/>
          </p:blipFill>
          <p:spPr>
            <a:xfrm>
              <a:off x="0" y="763250"/>
              <a:ext cx="1607400" cy="766150"/>
            </a:xfrm>
            <a:prstGeom prst="rect">
              <a:avLst/>
            </a:prstGeom>
            <a:noFill/>
            <a:ln>
              <a:noFill/>
            </a:ln>
          </p:spPr>
        </p:pic>
      </p:grpSp>
      <p:grpSp>
        <p:nvGrpSpPr>
          <p:cNvPr id="97" name="Google Shape;97;p19"/>
          <p:cNvGrpSpPr/>
          <p:nvPr/>
        </p:nvGrpSpPr>
        <p:grpSpPr>
          <a:xfrm>
            <a:off x="186425" y="70175"/>
            <a:ext cx="3954350" cy="463800"/>
            <a:chOff x="186425" y="70175"/>
            <a:chExt cx="3954350" cy="463800"/>
          </a:xfrm>
        </p:grpSpPr>
        <p:sp>
          <p:nvSpPr>
            <p:cNvPr id="98" name="Google Shape;98;p19"/>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99" name="Google Shape;99;p19"/>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367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 name="Google Shape;10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6" name="Google Shape;10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539552" y="139025"/>
            <a:ext cx="8280600" cy="539400"/>
          </a:xfrm>
          <a:prstGeom prst="rect">
            <a:avLst/>
          </a:prstGeom>
          <a:noFill/>
          <a:ln>
            <a:noFill/>
          </a:ln>
        </p:spPr>
        <p:txBody>
          <a:bodyPr spcFirstLastPara="1" wrap="square" lIns="92075" tIns="46025" rIns="92075" bIns="46025" anchor="ctr" anchorCtr="0">
            <a:noAutofit/>
          </a:bodyPr>
          <a:lstStyle>
            <a:lvl1pPr marR="0" lvl="0" algn="l">
              <a:lnSpc>
                <a:spcPct val="100000"/>
              </a:lnSpc>
              <a:spcBef>
                <a:spcPts val="0"/>
              </a:spcBef>
              <a:spcAft>
                <a:spcPts val="0"/>
              </a:spcAft>
              <a:buSzPts val="3400"/>
              <a:buNone/>
              <a:defRPr sz="36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18" name="Google Shape;118;p25"/>
          <p:cNvSpPr txBox="1">
            <a:spLocks noGrp="1"/>
          </p:cNvSpPr>
          <p:nvPr>
            <p:ph type="body" idx="1"/>
          </p:nvPr>
        </p:nvSpPr>
        <p:spPr>
          <a:xfrm>
            <a:off x="308436" y="814809"/>
            <a:ext cx="8424600" cy="3942300"/>
          </a:xfrm>
          <a:prstGeom prst="rect">
            <a:avLst/>
          </a:prstGeom>
          <a:solidFill>
            <a:srgbClr val="FFFFFF"/>
          </a:solidFill>
          <a:ln>
            <a:noFill/>
          </a:ln>
        </p:spPr>
        <p:txBody>
          <a:bodyPr spcFirstLastPara="1" wrap="square" lIns="92075" tIns="46025" rIns="92075" bIns="46025" anchor="t" anchorCtr="0">
            <a:noAutofit/>
          </a:bodyPr>
          <a:lstStyle>
            <a:lvl1pPr marL="457200" lvl="0" indent="-370840" algn="l">
              <a:lnSpc>
                <a:spcPct val="115000"/>
              </a:lnSpc>
              <a:spcBef>
                <a:spcPts val="0"/>
              </a:spcBef>
              <a:spcAft>
                <a:spcPts val="0"/>
              </a:spcAft>
              <a:buClr>
                <a:srgbClr val="FF7C80"/>
              </a:buClr>
              <a:buSzPts val="2240"/>
              <a:buFont typeface="Noto Sans Symbols"/>
              <a:buChar char="•"/>
              <a:defRPr sz="2800" b="0" i="0" u="none" strike="noStrike" cap="none">
                <a:solidFill>
                  <a:schemeClr val="dk1"/>
                </a:solidFill>
                <a:latin typeface="Corbel"/>
                <a:ea typeface="Corbel"/>
                <a:cs typeface="Corbel"/>
                <a:sym typeface="Corbel"/>
              </a:defRPr>
            </a:lvl1pPr>
            <a:lvl2pPr marL="914400" marR="0" lvl="1" indent="-335280" algn="l">
              <a:lnSpc>
                <a:spcPct val="120000"/>
              </a:lnSpc>
              <a:spcBef>
                <a:spcPts val="240"/>
              </a:spcBef>
              <a:spcAft>
                <a:spcPts val="0"/>
              </a:spcAft>
              <a:buClr>
                <a:srgbClr val="92D050"/>
              </a:buClr>
              <a:buSzPts val="1680"/>
              <a:buFont typeface="Noto Sans Symbols"/>
              <a:buChar char="•"/>
              <a:defRPr sz="2400" b="0" i="0" u="none" strike="noStrike" cap="none">
                <a:solidFill>
                  <a:schemeClr val="dk1"/>
                </a:solidFill>
                <a:latin typeface="Corbel"/>
                <a:ea typeface="Corbel"/>
                <a:cs typeface="Corbel"/>
                <a:sym typeface="Corbel"/>
              </a:defRPr>
            </a:lvl2pPr>
            <a:lvl3pPr marL="1371600" marR="0" lvl="2" indent="-323850" algn="l">
              <a:lnSpc>
                <a:spcPct val="120000"/>
              </a:lnSpc>
              <a:spcBef>
                <a:spcPts val="240"/>
              </a:spcBef>
              <a:spcAft>
                <a:spcPts val="0"/>
              </a:spcAft>
              <a:buClr>
                <a:srgbClr val="FF6600"/>
              </a:buClr>
              <a:buSzPts val="1500"/>
              <a:buFont typeface="Noto Sans Symbols"/>
              <a:buChar char="•"/>
              <a:defRPr sz="2000" b="0" i="0" u="none" strike="noStrike" cap="none">
                <a:solidFill>
                  <a:schemeClr val="dk1"/>
                </a:solidFill>
                <a:latin typeface="Corbel"/>
                <a:ea typeface="Corbel"/>
                <a:cs typeface="Corbel"/>
                <a:sym typeface="Corbel"/>
              </a:defRPr>
            </a:lvl3pPr>
            <a:lvl4pPr marL="1828800" marR="0" lvl="3" indent="-323850" algn="l">
              <a:lnSpc>
                <a:spcPct val="120000"/>
              </a:lnSpc>
              <a:spcBef>
                <a:spcPts val="200"/>
              </a:spcBef>
              <a:spcAft>
                <a:spcPts val="0"/>
              </a:spcAft>
              <a:buClr>
                <a:srgbClr val="0070C0"/>
              </a:buClr>
              <a:buSzPts val="1500"/>
              <a:buFont typeface="Noto Sans Symbols"/>
              <a:buChar char="•"/>
              <a:defRPr sz="2000" b="0" i="0" u="none" strike="noStrike" cap="none">
                <a:solidFill>
                  <a:schemeClr val="dk1"/>
                </a:solidFill>
                <a:latin typeface="Corbel"/>
                <a:ea typeface="Corbel"/>
                <a:cs typeface="Corbel"/>
                <a:sym typeface="Corbel"/>
              </a:defRPr>
            </a:lvl4pPr>
            <a:lvl5pPr marL="2286000" marR="0" lvl="4" indent="-323850" algn="l">
              <a:lnSpc>
                <a:spcPct val="120000"/>
              </a:lnSpc>
              <a:spcBef>
                <a:spcPts val="200"/>
              </a:spcBef>
              <a:spcAft>
                <a:spcPts val="0"/>
              </a:spcAft>
              <a:buClr>
                <a:srgbClr val="FFC000"/>
              </a:buClr>
              <a:buSzPts val="1500"/>
              <a:buFont typeface="Noto Sans Symbols"/>
              <a:buChar char="•"/>
              <a:defRPr sz="2000" b="0" i="0" u="none" strike="noStrike" cap="none">
                <a:solidFill>
                  <a:schemeClr val="dk1"/>
                </a:solidFill>
                <a:latin typeface="Corbel"/>
                <a:ea typeface="Corbel"/>
                <a:cs typeface="Corbel"/>
                <a:sym typeface="Corbel"/>
              </a:defRPr>
            </a:lvl5pPr>
            <a:lvl6pPr marL="2743200" marR="0" lvl="5"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6pPr>
            <a:lvl7pPr marL="3200400" marR="0" lvl="6"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7pPr>
            <a:lvl8pPr marL="3657600" marR="0" lvl="7"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8pPr>
            <a:lvl9pPr marL="4114800" marR="0" lvl="8" indent="-323850" algn="l">
              <a:lnSpc>
                <a:spcPct val="120000"/>
              </a:lnSpc>
              <a:spcBef>
                <a:spcPts val="200"/>
              </a:spcBef>
              <a:spcAft>
                <a:spcPts val="20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119" name="Google Shape;119;p25"/>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25"/>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21" name="Google Shape;121;p25"/>
          <p:cNvGrpSpPr/>
          <p:nvPr/>
        </p:nvGrpSpPr>
        <p:grpSpPr>
          <a:xfrm>
            <a:off x="387069" y="87474"/>
            <a:ext cx="0" cy="667856"/>
            <a:chOff x="876610" y="694594"/>
            <a:chExt cx="0" cy="890475"/>
          </a:xfrm>
        </p:grpSpPr>
        <p:cxnSp>
          <p:nvCxnSpPr>
            <p:cNvPr id="122" name="Google Shape;122;p25"/>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23" name="Google Shape;123;p25"/>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24" name="Google Shape;124;p25"/>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25" name="Google Shape;125;p25"/>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26" name="Google Shape;126;p25"/>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539552" y="205978"/>
            <a:ext cx="8147100" cy="857400"/>
          </a:xfrm>
          <a:prstGeom prst="rect">
            <a:avLst/>
          </a:prstGeom>
          <a:noFill/>
          <a:ln>
            <a:noFill/>
          </a:ln>
        </p:spPr>
        <p:txBody>
          <a:bodyPr spcFirstLastPara="1" wrap="square" lIns="92075" tIns="46025" rIns="92075" bIns="46025" anchor="ctr" anchorCtr="0">
            <a:noAutofit/>
          </a:bodyPr>
          <a:lstStyle>
            <a:lvl1pPr marR="0" lvl="0" algn="ctr">
              <a:lnSpc>
                <a:spcPct val="100000"/>
              </a:lnSpc>
              <a:spcBef>
                <a:spcPts val="0"/>
              </a:spcBef>
              <a:spcAft>
                <a:spcPts val="0"/>
              </a:spcAft>
              <a:buSzPts val="3400"/>
              <a:buNone/>
              <a:defRPr sz="40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29" name="Google Shape;129;p26"/>
          <p:cNvSpPr txBox="1">
            <a:spLocks noGrp="1"/>
          </p:cNvSpPr>
          <p:nvPr>
            <p:ph type="body" idx="1"/>
          </p:nvPr>
        </p:nvSpPr>
        <p:spPr>
          <a:xfrm>
            <a:off x="539552" y="1151335"/>
            <a:ext cx="3957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0" name="Google Shape;130;p26"/>
          <p:cNvSpPr txBox="1">
            <a:spLocks noGrp="1"/>
          </p:cNvSpPr>
          <p:nvPr>
            <p:ph type="body" idx="2"/>
          </p:nvPr>
        </p:nvSpPr>
        <p:spPr>
          <a:xfrm>
            <a:off x="539552" y="1631156"/>
            <a:ext cx="3957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p26"/>
          <p:cNvSpPr txBox="1">
            <a:spLocks noGrp="1"/>
          </p:cNvSpPr>
          <p:nvPr>
            <p:ph type="body" idx="3"/>
          </p:nvPr>
        </p:nvSpPr>
        <p:spPr>
          <a:xfrm>
            <a:off x="4645025" y="1151335"/>
            <a:ext cx="4041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4"/>
          </p:nvPr>
        </p:nvSpPr>
        <p:spPr>
          <a:xfrm>
            <a:off x="4645025" y="1631156"/>
            <a:ext cx="4041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35" name="Google Shape;135;p26"/>
          <p:cNvGrpSpPr/>
          <p:nvPr/>
        </p:nvGrpSpPr>
        <p:grpSpPr>
          <a:xfrm>
            <a:off x="387069" y="87474"/>
            <a:ext cx="0" cy="667856"/>
            <a:chOff x="876610" y="694594"/>
            <a:chExt cx="0" cy="890475"/>
          </a:xfrm>
        </p:grpSpPr>
        <p:cxnSp>
          <p:nvCxnSpPr>
            <p:cNvPr id="136" name="Google Shape;136;p26"/>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37" name="Google Shape;137;p26"/>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38" name="Google Shape;138;p26"/>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39" name="Google Shape;139;p26"/>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40" name="Google Shape;140;p26"/>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大標題 - 上方">
  <p:cSld name="大標題 - 上方">
    <p:spTree>
      <p:nvGrpSpPr>
        <p:cNvPr id="1" name="Shape 141"/>
        <p:cNvGrpSpPr/>
        <p:nvPr/>
      </p:nvGrpSpPr>
      <p:grpSpPr>
        <a:xfrm>
          <a:off x="0" y="0"/>
          <a:ext cx="0" cy="0"/>
          <a:chOff x="0" y="0"/>
          <a:chExt cx="0" cy="0"/>
        </a:xfrm>
      </p:grpSpPr>
      <p:grpSp>
        <p:nvGrpSpPr>
          <p:cNvPr id="142" name="Google Shape;142;p27"/>
          <p:cNvGrpSpPr/>
          <p:nvPr/>
        </p:nvGrpSpPr>
        <p:grpSpPr>
          <a:xfrm>
            <a:off x="0" y="5078960"/>
            <a:ext cx="9143745" cy="64542"/>
            <a:chOff x="0" y="0"/>
            <a:chExt cx="13004900" cy="122400"/>
          </a:xfrm>
        </p:grpSpPr>
        <p:sp>
          <p:nvSpPr>
            <p:cNvPr id="143" name="Google Shape;143;p27"/>
            <p:cNvSpPr/>
            <p:nvPr/>
          </p:nvSpPr>
          <p:spPr>
            <a:xfrm>
              <a:off x="0" y="0"/>
              <a:ext cx="3912300" cy="122400"/>
            </a:xfrm>
            <a:prstGeom prst="rect">
              <a:avLst/>
            </a:prstGeom>
            <a:solidFill>
              <a:srgbClr val="D66962"/>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4" name="Google Shape;144;p27"/>
            <p:cNvSpPr/>
            <p:nvPr/>
          </p:nvSpPr>
          <p:spPr>
            <a:xfrm>
              <a:off x="3891657" y="0"/>
              <a:ext cx="5221500" cy="122400"/>
            </a:xfrm>
            <a:prstGeom prst="rect">
              <a:avLst/>
            </a:prstGeom>
            <a:solidFill>
              <a:srgbClr val="EFBA57"/>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5" name="Google Shape;145;p27"/>
            <p:cNvSpPr/>
            <p:nvPr/>
          </p:nvSpPr>
          <p:spPr>
            <a:xfrm>
              <a:off x="9093200" y="0"/>
              <a:ext cx="3911700" cy="122400"/>
            </a:xfrm>
            <a:prstGeom prst="rect">
              <a:avLst/>
            </a:prstGeom>
            <a:solidFill>
              <a:srgbClr val="3068AA"/>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grpSp>
      <p:pic>
        <p:nvPicPr>
          <p:cNvPr id="146" name="Google Shape;146;p27" descr="影像"/>
          <p:cNvPicPr preferRelativeResize="0"/>
          <p:nvPr/>
        </p:nvPicPr>
        <p:blipFill rotWithShape="1">
          <a:blip r:embed="rId2">
            <a:alphaModFix amt="18340"/>
          </a:blip>
          <a:srcRect/>
          <a:stretch/>
        </p:blipFill>
        <p:spPr>
          <a:xfrm>
            <a:off x="7054368" y="4866641"/>
            <a:ext cx="1522148" cy="201068"/>
          </a:xfrm>
          <a:prstGeom prst="rect">
            <a:avLst/>
          </a:prstGeom>
          <a:noFill/>
          <a:ln>
            <a:noFill/>
          </a:ln>
        </p:spPr>
      </p:pic>
      <p:pic>
        <p:nvPicPr>
          <p:cNvPr id="147" name="Google Shape;147;p27" descr="影像"/>
          <p:cNvPicPr preferRelativeResize="0"/>
          <p:nvPr/>
        </p:nvPicPr>
        <p:blipFill rotWithShape="1">
          <a:blip r:embed="rId3">
            <a:alphaModFix/>
          </a:blip>
          <a:srcRect/>
          <a:stretch/>
        </p:blipFill>
        <p:spPr>
          <a:xfrm>
            <a:off x="-59754" y="4439326"/>
            <a:ext cx="1355227" cy="648484"/>
          </a:xfrm>
          <a:prstGeom prst="rect">
            <a:avLst/>
          </a:prstGeom>
          <a:noFill/>
          <a:ln>
            <a:noFill/>
          </a:ln>
        </p:spPr>
      </p:pic>
      <p:cxnSp>
        <p:nvCxnSpPr>
          <p:cNvPr id="148" name="Google Shape;148;p27"/>
          <p:cNvCxnSpPr/>
          <p:nvPr/>
        </p:nvCxnSpPr>
        <p:spPr>
          <a:xfrm>
            <a:off x="552118" y="748534"/>
            <a:ext cx="8026500" cy="0"/>
          </a:xfrm>
          <a:prstGeom prst="straightConnector1">
            <a:avLst/>
          </a:prstGeom>
          <a:noFill/>
          <a:ln w="12700" cap="flat" cmpd="sng">
            <a:solidFill>
              <a:srgbClr val="262627"/>
            </a:solidFill>
            <a:prstDash val="solid"/>
            <a:miter lim="400000"/>
            <a:headEnd type="none" w="sm" len="sm"/>
            <a:tailEnd type="diamond" w="med" len="med"/>
          </a:ln>
        </p:spPr>
      </p:cxnSp>
      <p:sp>
        <p:nvSpPr>
          <p:cNvPr id="149" name="Google Shape;149;p27"/>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5"/>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D66962"/>
              </a:buClr>
              <a:buSzPts val="1800"/>
              <a:buChar char="●"/>
              <a:defRPr/>
            </a:lvl1pPr>
            <a:lvl2pPr marL="914400" lvl="1" indent="-317500" algn="l">
              <a:lnSpc>
                <a:spcPct val="115000"/>
              </a:lnSpc>
              <a:spcBef>
                <a:spcPts val="1600"/>
              </a:spcBef>
              <a:spcAft>
                <a:spcPts val="0"/>
              </a:spcAft>
              <a:buClr>
                <a:srgbClr val="6AA84F"/>
              </a:buClr>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3690393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1843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18"/>
          <p:cNvSpPr txBox="1">
            <a:spLocks noGrp="1"/>
          </p:cNvSpPr>
          <p:nvPr>
            <p:ph type="body" idx="1"/>
          </p:nvPr>
        </p:nvSpPr>
        <p:spPr>
          <a:xfrm>
            <a:off x="3117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8" name="Google Shape;88;p18"/>
          <p:cNvSpPr txBox="1">
            <a:spLocks noGrp="1"/>
          </p:cNvSpPr>
          <p:nvPr>
            <p:ph type="body" idx="2"/>
          </p:nvPr>
        </p:nvSpPr>
        <p:spPr>
          <a:xfrm>
            <a:off x="48324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9" name="Google Shape;8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821590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大標題 - 中央">
  <p:cSld name="大標題 - 中央">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063838" y="2938204"/>
            <a:ext cx="5518500" cy="1741200"/>
          </a:xfrm>
          <a:prstGeom prst="rect">
            <a:avLst/>
          </a:prstGeom>
          <a:noFill/>
          <a:ln>
            <a:noFill/>
          </a:ln>
        </p:spPr>
        <p:txBody>
          <a:bodyPr spcFirstLastPara="1" wrap="square" lIns="26775" tIns="26775" rIns="26775" bIns="26775" anchor="t" anchorCtr="0">
            <a:noAutofit/>
          </a:bodyPr>
          <a:lstStyle>
            <a:lvl1pPr marR="0" lvl="0" algn="l">
              <a:lnSpc>
                <a:spcPct val="100000"/>
              </a:lnSpc>
              <a:spcBef>
                <a:spcPts val="0"/>
              </a:spcBef>
              <a:spcAft>
                <a:spcPts val="0"/>
              </a:spcAft>
              <a:buClr>
                <a:srgbClr val="56BADC"/>
              </a:buClr>
              <a:buSzPts val="4200"/>
              <a:buFont typeface="Arial"/>
              <a:buNone/>
              <a:defRPr sz="4200" b="0" i="0" u="none" strike="noStrike" cap="none">
                <a:solidFill>
                  <a:srgbClr val="56BADC"/>
                </a:solidFill>
                <a:latin typeface="Arial"/>
                <a:ea typeface="Arial"/>
                <a:cs typeface="Arial"/>
                <a:sym typeface="Aria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grpSp>
        <p:nvGrpSpPr>
          <p:cNvPr id="21" name="Google Shape;21;p3"/>
          <p:cNvGrpSpPr/>
          <p:nvPr/>
        </p:nvGrpSpPr>
        <p:grpSpPr>
          <a:xfrm>
            <a:off x="1075372" y="2889512"/>
            <a:ext cx="6521640" cy="17325"/>
            <a:chOff x="0" y="0"/>
            <a:chExt cx="17391040" cy="46200"/>
          </a:xfrm>
        </p:grpSpPr>
        <p:sp>
          <p:nvSpPr>
            <p:cNvPr id="22" name="Google Shape;22;p3"/>
            <p:cNvSpPr/>
            <p:nvPr/>
          </p:nvSpPr>
          <p:spPr>
            <a:xfrm>
              <a:off x="0" y="0"/>
              <a:ext cx="5231700" cy="462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sp>
          <p:nvSpPr>
            <p:cNvPr id="23" name="Google Shape;23;p3"/>
            <p:cNvSpPr/>
            <p:nvPr/>
          </p:nvSpPr>
          <p:spPr>
            <a:xfrm>
              <a:off x="5204271" y="0"/>
              <a:ext cx="6982500" cy="462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sp>
          <p:nvSpPr>
            <p:cNvPr id="24" name="Google Shape;24;p3"/>
            <p:cNvSpPr/>
            <p:nvPr/>
          </p:nvSpPr>
          <p:spPr>
            <a:xfrm>
              <a:off x="12160240" y="0"/>
              <a:ext cx="5230800" cy="462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grpSp>
      <p:sp>
        <p:nvSpPr>
          <p:cNvPr id="25" name="Google Shape;25;p3"/>
          <p:cNvSpPr txBox="1">
            <a:spLocks noGrp="1"/>
          </p:cNvSpPr>
          <p:nvPr>
            <p:ph type="body" idx="1"/>
          </p:nvPr>
        </p:nvSpPr>
        <p:spPr>
          <a:xfrm>
            <a:off x="1120576" y="2262098"/>
            <a:ext cx="5518500" cy="5961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1pPr>
            <a:lvl2pPr marL="914400" marR="0" lvl="1"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2pPr>
            <a:lvl3pPr marL="1371600" marR="0" lvl="2"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3pPr>
            <a:lvl4pPr marL="1828800" marR="0" lvl="3"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4pPr>
            <a:lvl5pPr marL="2286000" marR="0" lvl="4"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26" name="Google Shape;26;p3" descr="影像"/>
          <p:cNvPicPr preferRelativeResize="0"/>
          <p:nvPr/>
        </p:nvPicPr>
        <p:blipFill rotWithShape="1">
          <a:blip r:embed="rId2">
            <a:alphaModFix amt="18340"/>
          </a:blip>
          <a:srcRect/>
          <a:stretch/>
        </p:blipFill>
        <p:spPr>
          <a:xfrm>
            <a:off x="7631260" y="4869421"/>
            <a:ext cx="1461635" cy="193074"/>
          </a:xfrm>
          <a:prstGeom prst="rect">
            <a:avLst/>
          </a:prstGeom>
          <a:noFill/>
          <a:ln>
            <a:noFill/>
          </a:ln>
        </p:spPr>
      </p:pic>
      <p:sp>
        <p:nvSpPr>
          <p:cNvPr id="27" name="Google Shape;27;p3"/>
          <p:cNvSpPr txBox="1">
            <a:spLocks noGrp="1"/>
          </p:cNvSpPr>
          <p:nvPr>
            <p:ph type="sldNum" idx="12"/>
          </p:nvPr>
        </p:nvSpPr>
        <p:spPr>
          <a:xfrm>
            <a:off x="4482789" y="49785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2455887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D6DA7"/>
              </a:buClr>
              <a:buSzPts val="3400"/>
              <a:buFont typeface="Verdana"/>
              <a:buNone/>
              <a:defRPr sz="3400" b="0" i="0" u="none" strike="noStrike" cap="none">
                <a:solidFill>
                  <a:srgbClr val="1D6DA7"/>
                </a:solidFill>
                <a:latin typeface="Verdana"/>
                <a:ea typeface="Verdana"/>
                <a:cs typeface="Verdana"/>
                <a:sym typeface="Verdan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54" name="Google Shape;54;p13"/>
          <p:cNvGrpSpPr/>
          <p:nvPr/>
        </p:nvGrpSpPr>
        <p:grpSpPr>
          <a:xfrm>
            <a:off x="125" y="5103467"/>
            <a:ext cx="9143745" cy="40025"/>
            <a:chOff x="0" y="0"/>
            <a:chExt cx="13004900" cy="122400"/>
          </a:xfrm>
        </p:grpSpPr>
        <p:sp>
          <p:nvSpPr>
            <p:cNvPr id="55" name="Google Shape;55;p13"/>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13"/>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13"/>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59" r:id="rId1"/>
    <p:sldLayoutId id="2147483664" r:id="rId2"/>
    <p:sldLayoutId id="2147483665" r:id="rId3"/>
    <p:sldLayoutId id="2147483666" r:id="rId4"/>
    <p:sldLayoutId id="2147483667" r:id="rId5"/>
    <p:sldLayoutId id="2147483669" r:id="rId6"/>
    <p:sldLayoutId id="2147483670" r:id="rId7"/>
    <p:sldLayoutId id="2147483671" r:id="rId8"/>
    <p:sldLayoutId id="2147483672" r:id="rId9"/>
    <p:sldLayoutId id="2147483686" r:id="rId10"/>
    <p:sldLayoutId id="2147483687" r:id="rId11"/>
    <p:sldLayoutId id="214748368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1.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hyperlink" Target="https://scikit-learn.org/stable/modules/preprocessing.html"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hyperlink" Target="http://jmlr.org/proceedings/papers/v9/glorot10a/glorot10a.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hyperlink" Target="https://www.pyimagesearch.com/2019/10/28/3-ways-to-create-a-keras-model-with-tensorflow-2-0-sequential-functional-and-model-subclassing/" TargetMode="External"/><Relationship Id="rId2" Type="http://schemas.openxmlformats.org/officeDocument/2006/relationships/image" Target="../media/image32.png"/><Relationship Id="rId1" Type="http://schemas.openxmlformats.org/officeDocument/2006/relationships/slideLayout" Target="../slideLayouts/slideLayout21.xml"/><Relationship Id="rId4" Type="http://schemas.openxmlformats.org/officeDocument/2006/relationships/image" Target="../media/image19.tiff"/></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zh-TW" altLang="en-US" dirty="0" smtClean="0"/>
              <a:t>技術班 </a:t>
            </a:r>
            <a:r>
              <a:rPr lang="zh-TW" altLang="en-US" b="1" dirty="0" smtClean="0"/>
              <a:t>深度學</a:t>
            </a:r>
            <a:r>
              <a:rPr lang="zh-TW" altLang="en-US" b="1" dirty="0"/>
              <a:t>習</a:t>
            </a:r>
            <a:r>
              <a:rPr lang="zh-TW" altLang="en-US" b="1" dirty="0" smtClean="0"/>
              <a:t> </a:t>
            </a:r>
            <a:r>
              <a:rPr lang="zh-TW" altLang="en-US" dirty="0" smtClean="0"/>
              <a:t>手把手</a:t>
            </a:r>
            <a:endParaRPr dirty="0"/>
          </a:p>
        </p:txBody>
      </p:sp>
      <p:sp>
        <p:nvSpPr>
          <p:cNvPr id="256" name="Google Shape;256;p40"/>
          <p:cNvSpPr txBox="1">
            <a:spLocks noGrp="1"/>
          </p:cNvSpPr>
          <p:nvPr>
            <p:ph type="subTitle" idx="1"/>
          </p:nvPr>
        </p:nvSpPr>
        <p:spPr>
          <a:xfrm>
            <a:off x="253179" y="3030416"/>
            <a:ext cx="8520600" cy="624000"/>
          </a:xfrm>
          <a:prstGeom prst="rect">
            <a:avLst/>
          </a:prstGeom>
          <a:noFill/>
          <a:ln>
            <a:noFill/>
          </a:ln>
        </p:spPr>
        <p:txBody>
          <a:bodyPr spcFirstLastPara="1" wrap="square" lIns="91425" tIns="91425" rIns="91425" bIns="91425" anchor="t" anchorCtr="0">
            <a:noAutofit/>
          </a:bodyPr>
          <a:lstStyle/>
          <a:p>
            <a:pPr marL="0" lvl="0" indent="0"/>
            <a:r>
              <a:rPr lang="en-US" altLang="zh-TW" dirty="0"/>
              <a:t>Quiz Review </a:t>
            </a:r>
            <a:r>
              <a:rPr lang="en-US" altLang="zh-TW" dirty="0" smtClean="0"/>
              <a:t>&amp; Forest </a:t>
            </a:r>
            <a:r>
              <a:rPr lang="en-US" altLang="zh-TW" dirty="0"/>
              <a:t>Type </a:t>
            </a:r>
            <a:r>
              <a:rPr lang="en-US" altLang="zh-TW" dirty="0" smtClean="0"/>
              <a:t>Prediction</a:t>
            </a:r>
            <a:endParaRPr dirty="0"/>
          </a:p>
        </p:txBody>
      </p:sp>
      <p:sp>
        <p:nvSpPr>
          <p:cNvPr id="257" name="Google Shape;257;p40"/>
          <p:cNvSpPr txBox="1"/>
          <p:nvPr/>
        </p:nvSpPr>
        <p:spPr>
          <a:xfrm>
            <a:off x="4849950" y="3594100"/>
            <a:ext cx="200805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800" b="0" i="0" u="none" strike="noStrike" cap="none" dirty="0" smtClean="0">
                <a:solidFill>
                  <a:srgbClr val="9B9B9B"/>
                </a:solidFill>
                <a:latin typeface="Verdana"/>
                <a:ea typeface="Verdana"/>
                <a:cs typeface="Verdana"/>
                <a:sym typeface="Verdana"/>
              </a:rPr>
              <a:t>TA</a:t>
            </a:r>
            <a:r>
              <a:rPr lang="zh-TW" altLang="en-US" sz="1800" b="0" i="0" u="none" strike="noStrike" cap="none" dirty="0" smtClean="0">
                <a:solidFill>
                  <a:srgbClr val="9B9B9B"/>
                </a:solidFill>
                <a:latin typeface="Verdana"/>
                <a:ea typeface="Verdana"/>
                <a:cs typeface="Verdana"/>
                <a:sym typeface="Verdana"/>
              </a:rPr>
              <a:t>  </a:t>
            </a:r>
            <a:r>
              <a:rPr lang="en-US" altLang="zh-TW" b="0" i="0" u="none" strike="noStrike" cap="none" dirty="0" smtClean="0">
                <a:solidFill>
                  <a:srgbClr val="9B9B9B"/>
                </a:solidFill>
                <a:latin typeface="Verdana"/>
                <a:ea typeface="Verdana"/>
                <a:cs typeface="Verdana"/>
                <a:sym typeface="Verdana"/>
              </a:rPr>
              <a:t>Andy</a:t>
            </a:r>
            <a:endParaRPr b="0" i="0" u="none" strike="noStrike" cap="none" dirty="0">
              <a:solidFill>
                <a:srgbClr val="9B9B9B"/>
              </a:solidFill>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Q4</a:t>
            </a:r>
            <a:endParaRPr lang="zh-TW" altLang="en-US" dirty="0"/>
          </a:p>
        </p:txBody>
      </p:sp>
      <p:sp>
        <p:nvSpPr>
          <p:cNvPr id="3" name="文字版面配置區 2"/>
          <p:cNvSpPr>
            <a:spLocks noGrp="1"/>
          </p:cNvSpPr>
          <p:nvPr>
            <p:ph type="body" idx="1"/>
          </p:nvPr>
        </p:nvSpPr>
        <p:spPr/>
        <p:txBody>
          <a:bodyPr/>
          <a:lstStyle/>
          <a:p>
            <a:pPr fontAlgn="base"/>
            <a:r>
              <a:rPr lang="zh-TW" altLang="en-US" dirty="0"/>
              <a:t>一張</a:t>
            </a:r>
            <a:r>
              <a:rPr lang="en-US" altLang="zh-TW" dirty="0"/>
              <a:t>64*64</a:t>
            </a:r>
            <a:r>
              <a:rPr lang="zh-TW" altLang="en-US" dirty="0"/>
              <a:t>灰階圖片，每個像素點的數值都介於</a:t>
            </a:r>
            <a:r>
              <a:rPr lang="en-US" altLang="zh-TW" dirty="0"/>
              <a:t>0~255</a:t>
            </a:r>
            <a:r>
              <a:rPr lang="zh-TW" altLang="en-US" dirty="0"/>
              <a:t>之間。如果將此圖片用 </a:t>
            </a:r>
            <a:r>
              <a:rPr lang="en-US" altLang="zh-TW" dirty="0"/>
              <a:t>fully connected layer (dense layer) </a:t>
            </a:r>
            <a:r>
              <a:rPr lang="zh-TW" altLang="en-US" dirty="0"/>
              <a:t>接到一個</a:t>
            </a:r>
            <a:r>
              <a:rPr lang="en-US" altLang="zh-TW" dirty="0"/>
              <a:t>100</a:t>
            </a:r>
            <a:r>
              <a:rPr lang="zh-TW" altLang="en-US" dirty="0"/>
              <a:t>維的隱藏層 </a:t>
            </a:r>
            <a:r>
              <a:rPr lang="en-US" altLang="zh-TW" dirty="0"/>
              <a:t>(hidden layer)</a:t>
            </a:r>
            <a:r>
              <a:rPr lang="zh-TW" altLang="en-US" dirty="0"/>
              <a:t>，在接到一個</a:t>
            </a:r>
            <a:r>
              <a:rPr lang="en-US" altLang="zh-TW" dirty="0"/>
              <a:t>10</a:t>
            </a:r>
            <a:r>
              <a:rPr lang="zh-TW" altLang="en-US" dirty="0"/>
              <a:t>維的輸出層 </a:t>
            </a:r>
            <a:r>
              <a:rPr lang="en-US" altLang="zh-TW" dirty="0"/>
              <a:t>(output layer)</a:t>
            </a:r>
            <a:r>
              <a:rPr lang="zh-TW" altLang="en-US" dirty="0"/>
              <a:t>。不算</a:t>
            </a:r>
            <a:r>
              <a:rPr lang="en-US" altLang="zh-TW" dirty="0"/>
              <a:t>bias</a:t>
            </a:r>
            <a:r>
              <a:rPr lang="zh-TW" altLang="en-US" dirty="0"/>
              <a:t>的情況下，請問需要多少權重</a:t>
            </a:r>
            <a:r>
              <a:rPr lang="en-US" altLang="zh-TW" dirty="0"/>
              <a:t>(Weight)</a:t>
            </a:r>
            <a:r>
              <a:rPr lang="zh-TW" altLang="en-US" dirty="0" smtClean="0"/>
              <a:t>？</a:t>
            </a:r>
            <a:endParaRPr lang="en-US" altLang="zh-TW" b="1" dirty="0"/>
          </a:p>
          <a:p>
            <a:pPr lvl="1" fontAlgn="base"/>
            <a:r>
              <a:rPr lang="en-US" altLang="zh-TW" dirty="0" smtClean="0"/>
              <a:t>64×64×100×10</a:t>
            </a:r>
            <a:endParaRPr lang="en-US" altLang="zh-TW" dirty="0"/>
          </a:p>
          <a:p>
            <a:pPr lvl="1" fontAlgn="base"/>
            <a:r>
              <a:rPr lang="en-US" altLang="zh-TW" dirty="0"/>
              <a:t>(64×64)^</a:t>
            </a:r>
            <a:r>
              <a:rPr lang="en-US" altLang="zh-TW" dirty="0" smtClean="0"/>
              <a:t>255×100+10</a:t>
            </a:r>
            <a:endParaRPr lang="en-US" altLang="zh-TW" dirty="0"/>
          </a:p>
          <a:p>
            <a:pPr lvl="1" fontAlgn="base"/>
            <a:r>
              <a:rPr lang="en-US" altLang="zh-TW" dirty="0" smtClean="0"/>
              <a:t>64×64×100+100×10</a:t>
            </a:r>
            <a:endParaRPr lang="en-US" altLang="zh-TW" dirty="0"/>
          </a:p>
          <a:p>
            <a:pPr lvl="1" fontAlgn="base"/>
            <a:r>
              <a:rPr lang="en-US" altLang="zh-TW" dirty="0" smtClean="0"/>
              <a:t>255×64×64+100×10</a:t>
            </a:r>
            <a:endParaRPr lang="en-US" altLang="zh-TW" sz="1200" dirty="0"/>
          </a:p>
          <a:p>
            <a:pPr lvl="1"/>
            <a:r>
              <a:rPr lang="zh-TW" altLang="en-US" dirty="0"/>
              <a:t>以上皆非</a:t>
            </a:r>
            <a:br>
              <a:rPr lang="zh-TW" altLang="en-US" dirty="0"/>
            </a:b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88" y="3321699"/>
            <a:ext cx="326572" cy="326572"/>
          </a:xfrm>
          <a:prstGeom prst="rect">
            <a:avLst/>
          </a:prstGeom>
        </p:spPr>
      </p:pic>
    </p:spTree>
    <p:extLst>
      <p:ext uri="{BB962C8B-B14F-4D97-AF65-F5344CB8AC3E}">
        <p14:creationId xmlns:p14="http://schemas.microsoft.com/office/powerpoint/2010/main" val="39561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Q5</a:t>
            </a:r>
            <a:endParaRPr lang="zh-TW" altLang="en-US" dirty="0"/>
          </a:p>
        </p:txBody>
      </p:sp>
      <p:sp>
        <p:nvSpPr>
          <p:cNvPr id="3" name="文字版面配置區 2"/>
          <p:cNvSpPr>
            <a:spLocks noGrp="1"/>
          </p:cNvSpPr>
          <p:nvPr>
            <p:ph type="body" idx="1"/>
          </p:nvPr>
        </p:nvSpPr>
        <p:spPr/>
        <p:txBody>
          <a:bodyPr/>
          <a:lstStyle/>
          <a:p>
            <a:pPr fontAlgn="base"/>
            <a:r>
              <a:rPr lang="zh-TW" altLang="en-US" dirty="0"/>
              <a:t>神經網路使用</a:t>
            </a:r>
            <a:r>
              <a:rPr lang="en-US" altLang="zh-TW" dirty="0"/>
              <a:t>dropout</a:t>
            </a:r>
            <a:r>
              <a:rPr lang="zh-TW" altLang="en-US" dirty="0"/>
              <a:t>以後，理想上會發生以下哪種情況</a:t>
            </a:r>
            <a:r>
              <a:rPr lang="zh-TW" altLang="en-US" dirty="0" smtClean="0"/>
              <a:t>？</a:t>
            </a:r>
            <a:endParaRPr lang="zh-TW" altLang="en-US" b="1" dirty="0"/>
          </a:p>
          <a:p>
            <a:pPr lvl="1" fontAlgn="base"/>
            <a:r>
              <a:rPr lang="zh-TW" altLang="en-US" dirty="0"/>
              <a:t>訓練資料準確率上升，測試資料準確率上升</a:t>
            </a:r>
            <a:endParaRPr lang="zh-TW" altLang="en-US" b="1" dirty="0"/>
          </a:p>
          <a:p>
            <a:pPr lvl="1" fontAlgn="base"/>
            <a:r>
              <a:rPr lang="zh-TW" altLang="en-US" dirty="0"/>
              <a:t>訓練資料準確率上升，測試資料準確率下降</a:t>
            </a:r>
          </a:p>
          <a:p>
            <a:pPr lvl="1" fontAlgn="base"/>
            <a:r>
              <a:rPr lang="zh-TW" altLang="en-US" dirty="0"/>
              <a:t>訓練資料準確率下降，測試資料準確率上升</a:t>
            </a:r>
          </a:p>
          <a:p>
            <a:pPr lvl="1" fontAlgn="base"/>
            <a:r>
              <a:rPr lang="zh-TW" altLang="en-US" dirty="0"/>
              <a:t>以上皆是</a:t>
            </a:r>
            <a:endParaRPr lang="zh-TW" altLang="en-US" b="1" dirty="0"/>
          </a:p>
          <a:p>
            <a:pPr lvl="1" fontAlgn="base"/>
            <a:r>
              <a:rPr lang="zh-TW" altLang="en-US" dirty="0"/>
              <a:t>以上皆非</a:t>
            </a:r>
            <a:endParaRPr lang="zh-TW" altLang="en-US" b="1" dirty="0"/>
          </a:p>
          <a:p>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96" y="2388638"/>
            <a:ext cx="326572" cy="326572"/>
          </a:xfrm>
          <a:prstGeom prst="rect">
            <a:avLst/>
          </a:prstGeom>
        </p:spPr>
      </p:pic>
    </p:spTree>
    <p:extLst>
      <p:ext uri="{BB962C8B-B14F-4D97-AF65-F5344CB8AC3E}">
        <p14:creationId xmlns:p14="http://schemas.microsoft.com/office/powerpoint/2010/main" val="183470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2"/>
          <p:cNvSpPr txBox="1">
            <a:spLocks noGrp="1"/>
          </p:cNvSpPr>
          <p:nvPr>
            <p:ph type="body" idx="1"/>
          </p:nvPr>
        </p:nvSpPr>
        <p:spPr>
          <a:xfrm>
            <a:off x="1120575" y="2109700"/>
            <a:ext cx="6810900" cy="692400"/>
          </a:xfrm>
          <a:prstGeom prst="rect">
            <a:avLst/>
          </a:prstGeom>
          <a:noFill/>
          <a:ln>
            <a:noFill/>
          </a:ln>
        </p:spPr>
        <p:txBody>
          <a:bodyPr spcFirstLastPara="1" wrap="square" lIns="26775" tIns="26775" rIns="26775" bIns="26775" anchor="t" anchorCtr="0">
            <a:noAutofit/>
          </a:bodyPr>
          <a:lstStyle/>
          <a:p>
            <a:pPr marL="0" lvl="0" indent="0" algn="l" rtl="0">
              <a:lnSpc>
                <a:spcPct val="100000"/>
              </a:lnSpc>
              <a:spcBef>
                <a:spcPts val="0"/>
              </a:spcBef>
              <a:spcAft>
                <a:spcPts val="0"/>
              </a:spcAft>
              <a:buClr>
                <a:srgbClr val="56BADC"/>
              </a:buClr>
              <a:buSzPts val="4200"/>
              <a:buFont typeface="Arial"/>
              <a:buNone/>
            </a:pPr>
            <a:r>
              <a:rPr lang="zh-TW" altLang="en-US" sz="4000" dirty="0" smtClean="0">
                <a:solidFill>
                  <a:srgbClr val="56BADC"/>
                </a:solidFill>
              </a:rPr>
              <a:t>觀念補充</a:t>
            </a:r>
            <a:endParaRPr sz="4000" dirty="0">
              <a:solidFill>
                <a:srgbClr val="56BADC"/>
              </a:solidFill>
            </a:endParaRPr>
          </a:p>
        </p:txBody>
      </p:sp>
    </p:spTree>
    <p:extLst>
      <p:ext uri="{BB962C8B-B14F-4D97-AF65-F5344CB8AC3E}">
        <p14:creationId xmlns:p14="http://schemas.microsoft.com/office/powerpoint/2010/main" val="983433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ounded Rectangle 158">
            <a:extLst>
              <a:ext uri="{FF2B5EF4-FFF2-40B4-BE49-F238E27FC236}">
                <a16:creationId xmlns:a16="http://schemas.microsoft.com/office/drawing/2014/main" id="{4899BE8E-B4E7-D74C-AF70-67003809899D}"/>
              </a:ext>
            </a:extLst>
          </p:cNvPr>
          <p:cNvSpPr/>
          <p:nvPr/>
        </p:nvSpPr>
        <p:spPr>
          <a:xfrm>
            <a:off x="3553709" y="1092449"/>
            <a:ext cx="3825809" cy="3533637"/>
          </a:xfrm>
          <a:prstGeom prst="roundRect">
            <a:avLst>
              <a:gd name="adj" fmla="val 7339"/>
            </a:avLst>
          </a:prstGeom>
          <a:solidFill>
            <a:srgbClr val="FC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a:extLst>
              <a:ext uri="{FF2B5EF4-FFF2-40B4-BE49-F238E27FC236}">
                <a16:creationId xmlns:a16="http://schemas.microsoft.com/office/drawing/2014/main" id="{D482304E-F7F9-604C-96BE-C1981E390355}"/>
              </a:ext>
            </a:extLst>
          </p:cNvPr>
          <p:cNvSpPr/>
          <p:nvPr/>
        </p:nvSpPr>
        <p:spPr>
          <a:xfrm>
            <a:off x="1467293" y="1080893"/>
            <a:ext cx="2009554" cy="3533637"/>
          </a:xfrm>
          <a:prstGeom prst="roundRect">
            <a:avLst>
              <a:gd name="adj" fmla="val 15609"/>
            </a:avLst>
          </a:prstGeom>
          <a:solidFill>
            <a:srgbClr val="F1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FEF99E-7671-D24A-A9E1-3B5189F341C5}"/>
              </a:ext>
            </a:extLst>
          </p:cNvPr>
          <p:cNvSpPr>
            <a:spLocks noGrp="1"/>
          </p:cNvSpPr>
          <p:nvPr>
            <p:ph type="title"/>
          </p:nvPr>
        </p:nvSpPr>
        <p:spPr/>
        <p:txBody>
          <a:bodyPr/>
          <a:lstStyle/>
          <a:p>
            <a:r>
              <a:rPr lang="zh-CN" altLang="en-US" dirty="0"/>
              <a:t>機器學習</a:t>
            </a:r>
            <a:r>
              <a:rPr lang="zh-TW" altLang="en-US" dirty="0"/>
              <a:t>三大類別</a:t>
            </a:r>
            <a:endParaRPr lang="en-US" dirty="0"/>
          </a:p>
        </p:txBody>
      </p:sp>
      <p:cxnSp>
        <p:nvCxnSpPr>
          <p:cNvPr id="6" name="Straight Arrow Connector 5">
            <a:extLst>
              <a:ext uri="{FF2B5EF4-FFF2-40B4-BE49-F238E27FC236}">
                <a16:creationId xmlns:a16="http://schemas.microsoft.com/office/drawing/2014/main" id="{FD516AD5-76C6-8248-9DE3-1FD598511AA2}"/>
              </a:ext>
            </a:extLst>
          </p:cNvPr>
          <p:cNvCxnSpPr>
            <a:cxnSpLocks/>
          </p:cNvCxnSpPr>
          <p:nvPr/>
        </p:nvCxnSpPr>
        <p:spPr>
          <a:xfrm flipV="1">
            <a:off x="1865816"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12B7375-77BB-7145-8648-B8F1529A0346}"/>
              </a:ext>
            </a:extLst>
          </p:cNvPr>
          <p:cNvCxnSpPr>
            <a:cxnSpLocks/>
          </p:cNvCxnSpPr>
          <p:nvPr/>
        </p:nvCxnSpPr>
        <p:spPr>
          <a:xfrm>
            <a:off x="1753040"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EFDE52C-0197-C549-BA47-3D4E918BA9BD}"/>
              </a:ext>
            </a:extLst>
          </p:cNvPr>
          <p:cNvSpPr/>
          <p:nvPr/>
        </p:nvSpPr>
        <p:spPr>
          <a:xfrm>
            <a:off x="2021264"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5D5023C-87EA-C446-958D-A71BA8E61F98}"/>
              </a:ext>
            </a:extLst>
          </p:cNvPr>
          <p:cNvSpPr/>
          <p:nvPr/>
        </p:nvSpPr>
        <p:spPr>
          <a:xfrm>
            <a:off x="2173664" y="2101110"/>
            <a:ext cx="108000" cy="10800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D66771-964D-2741-9E03-66321C6E9690}"/>
              </a:ext>
            </a:extLst>
          </p:cNvPr>
          <p:cNvSpPr/>
          <p:nvPr/>
        </p:nvSpPr>
        <p:spPr>
          <a:xfrm>
            <a:off x="2326064"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849A21F-C078-194B-A546-95B3A9068246}"/>
              </a:ext>
            </a:extLst>
          </p:cNvPr>
          <p:cNvSpPr/>
          <p:nvPr/>
        </p:nvSpPr>
        <p:spPr>
          <a:xfrm>
            <a:off x="2119664"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E6C31F7-05DC-4C49-8463-EAB73CFCF23A}"/>
              </a:ext>
            </a:extLst>
          </p:cNvPr>
          <p:cNvSpPr/>
          <p:nvPr/>
        </p:nvSpPr>
        <p:spPr>
          <a:xfrm>
            <a:off x="1978593"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0968AB-1F6C-0142-BC76-D35BDEFB32AD}"/>
              </a:ext>
            </a:extLst>
          </p:cNvPr>
          <p:cNvSpPr/>
          <p:nvPr/>
        </p:nvSpPr>
        <p:spPr>
          <a:xfrm>
            <a:off x="2218064"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74EC02-3849-D64C-901C-70B5A21D924E}"/>
              </a:ext>
            </a:extLst>
          </p:cNvPr>
          <p:cNvSpPr/>
          <p:nvPr/>
        </p:nvSpPr>
        <p:spPr>
          <a:xfrm>
            <a:off x="2326064"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CE46CE-C512-444B-B2C5-DC6EAF28B77E}"/>
              </a:ext>
            </a:extLst>
          </p:cNvPr>
          <p:cNvSpPr/>
          <p:nvPr/>
        </p:nvSpPr>
        <p:spPr>
          <a:xfrm>
            <a:off x="2569904"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4AED98C-2B2C-6840-AB74-5EBE6A8C6A0F}"/>
              </a:ext>
            </a:extLst>
          </p:cNvPr>
          <p:cNvSpPr/>
          <p:nvPr/>
        </p:nvSpPr>
        <p:spPr>
          <a:xfrm>
            <a:off x="2722304" y="1832864"/>
            <a:ext cx="108000" cy="108000"/>
          </a:xfrm>
          <a:prstGeom prst="ellips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9C39A78-F964-224C-9D7C-276494D62201}"/>
              </a:ext>
            </a:extLst>
          </p:cNvPr>
          <p:cNvSpPr/>
          <p:nvPr/>
        </p:nvSpPr>
        <p:spPr>
          <a:xfrm>
            <a:off x="2768024"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488E87-8C85-2E4B-BB13-0AE2E23B4FCF}"/>
              </a:ext>
            </a:extLst>
          </p:cNvPr>
          <p:cNvSpPr/>
          <p:nvPr/>
        </p:nvSpPr>
        <p:spPr>
          <a:xfrm>
            <a:off x="2904704"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70CB61-A8D3-E54E-9AC4-80C08F5F68F2}"/>
              </a:ext>
            </a:extLst>
          </p:cNvPr>
          <p:cNvSpPr/>
          <p:nvPr/>
        </p:nvSpPr>
        <p:spPr>
          <a:xfrm>
            <a:off x="2874704"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B2008E9-9AF7-224A-BF87-1FBBC25C8A6E}"/>
              </a:ext>
            </a:extLst>
          </p:cNvPr>
          <p:cNvSpPr/>
          <p:nvPr/>
        </p:nvSpPr>
        <p:spPr>
          <a:xfrm>
            <a:off x="2569904"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F1C5D63-2138-6F42-9059-325ED93AE217}"/>
              </a:ext>
            </a:extLst>
          </p:cNvPr>
          <p:cNvSpPr/>
          <p:nvPr/>
        </p:nvSpPr>
        <p:spPr>
          <a:xfrm>
            <a:off x="2677904"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A5CE06-8FCE-7B43-95AF-3FCD4E79F6C5}"/>
              </a:ext>
            </a:extLst>
          </p:cNvPr>
          <p:cNvCxnSpPr>
            <a:cxnSpLocks/>
          </p:cNvCxnSpPr>
          <p:nvPr/>
        </p:nvCxnSpPr>
        <p:spPr>
          <a:xfrm flipV="1">
            <a:off x="3836183"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A6E5E7D-7385-4E4E-9D0A-4CE26C497E16}"/>
              </a:ext>
            </a:extLst>
          </p:cNvPr>
          <p:cNvCxnSpPr>
            <a:cxnSpLocks/>
          </p:cNvCxnSpPr>
          <p:nvPr/>
        </p:nvCxnSpPr>
        <p:spPr>
          <a:xfrm>
            <a:off x="3723407"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917BBEAB-4646-EF48-AB03-0B9DA362DBFD}"/>
              </a:ext>
            </a:extLst>
          </p:cNvPr>
          <p:cNvSpPr/>
          <p:nvPr/>
        </p:nvSpPr>
        <p:spPr>
          <a:xfrm>
            <a:off x="3991631"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CCE91B-2070-C041-8B44-4098DF94C3A9}"/>
              </a:ext>
            </a:extLst>
          </p:cNvPr>
          <p:cNvSpPr/>
          <p:nvPr/>
        </p:nvSpPr>
        <p:spPr>
          <a:xfrm>
            <a:off x="4144031" y="2101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2361F7F-2B22-BA4C-84D8-609171271AAB}"/>
              </a:ext>
            </a:extLst>
          </p:cNvPr>
          <p:cNvSpPr/>
          <p:nvPr/>
        </p:nvSpPr>
        <p:spPr>
          <a:xfrm>
            <a:off x="4296431"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B321EEA-9FA9-2941-A038-89BFFE08752D}"/>
              </a:ext>
            </a:extLst>
          </p:cNvPr>
          <p:cNvSpPr/>
          <p:nvPr/>
        </p:nvSpPr>
        <p:spPr>
          <a:xfrm>
            <a:off x="4090031"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E965DA8-2B5C-624D-A465-0E42DA396299}"/>
              </a:ext>
            </a:extLst>
          </p:cNvPr>
          <p:cNvSpPr/>
          <p:nvPr/>
        </p:nvSpPr>
        <p:spPr>
          <a:xfrm>
            <a:off x="3948960"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B58955-8297-E84A-9D16-E5FAD23B7522}"/>
              </a:ext>
            </a:extLst>
          </p:cNvPr>
          <p:cNvSpPr/>
          <p:nvPr/>
        </p:nvSpPr>
        <p:spPr>
          <a:xfrm>
            <a:off x="4188431"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BACD644-BF56-684F-B5E0-198680C3F7B4}"/>
              </a:ext>
            </a:extLst>
          </p:cNvPr>
          <p:cNvSpPr/>
          <p:nvPr/>
        </p:nvSpPr>
        <p:spPr>
          <a:xfrm>
            <a:off x="4296431"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D4966FE-71EB-2743-8625-E837FE05D516}"/>
              </a:ext>
            </a:extLst>
          </p:cNvPr>
          <p:cNvSpPr/>
          <p:nvPr/>
        </p:nvSpPr>
        <p:spPr>
          <a:xfrm>
            <a:off x="4540271"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C39AC39-E8AC-0B4D-B48C-BE4203A2861A}"/>
              </a:ext>
            </a:extLst>
          </p:cNvPr>
          <p:cNvSpPr/>
          <p:nvPr/>
        </p:nvSpPr>
        <p:spPr>
          <a:xfrm>
            <a:off x="4692671" y="18328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9E26368-12D9-2541-A2BF-268058E92FCB}"/>
              </a:ext>
            </a:extLst>
          </p:cNvPr>
          <p:cNvSpPr/>
          <p:nvPr/>
        </p:nvSpPr>
        <p:spPr>
          <a:xfrm>
            <a:off x="4738391"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3DF065-8E29-0944-AC50-48279ED28FCE}"/>
              </a:ext>
            </a:extLst>
          </p:cNvPr>
          <p:cNvSpPr/>
          <p:nvPr/>
        </p:nvSpPr>
        <p:spPr>
          <a:xfrm>
            <a:off x="4875071"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3C44FC5-7B46-674D-BADC-D0BD517D1C2D}"/>
              </a:ext>
            </a:extLst>
          </p:cNvPr>
          <p:cNvSpPr/>
          <p:nvPr/>
        </p:nvSpPr>
        <p:spPr>
          <a:xfrm>
            <a:off x="4845071"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44F2F9-B3AD-7446-9637-7EA5B6A6CA30}"/>
              </a:ext>
            </a:extLst>
          </p:cNvPr>
          <p:cNvSpPr/>
          <p:nvPr/>
        </p:nvSpPr>
        <p:spPr>
          <a:xfrm>
            <a:off x="4540271"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2FA1FE-495D-2546-B522-4078CA7E862F}"/>
              </a:ext>
            </a:extLst>
          </p:cNvPr>
          <p:cNvSpPr/>
          <p:nvPr/>
        </p:nvSpPr>
        <p:spPr>
          <a:xfrm>
            <a:off x="4648271"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6C1DC7A-E63E-8F43-AE58-2282194D3281}"/>
              </a:ext>
            </a:extLst>
          </p:cNvPr>
          <p:cNvSpPr/>
          <p:nvPr/>
        </p:nvSpPr>
        <p:spPr>
          <a:xfrm>
            <a:off x="4167767" y="1731225"/>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ACD58A-DED1-FE4A-A1AF-105AF1030BBA}"/>
              </a:ext>
            </a:extLst>
          </p:cNvPr>
          <p:cNvSpPr/>
          <p:nvPr/>
        </p:nvSpPr>
        <p:spPr>
          <a:xfrm>
            <a:off x="4451409" y="2353943"/>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D0584A-C6A2-C64E-B206-3092336D7586}"/>
              </a:ext>
            </a:extLst>
          </p:cNvPr>
          <p:cNvSpPr/>
          <p:nvPr/>
        </p:nvSpPr>
        <p:spPr>
          <a:xfrm>
            <a:off x="3938926" y="169238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5D778EA-0D2D-DC4C-AE58-B0146D9A97AB}"/>
              </a:ext>
            </a:extLst>
          </p:cNvPr>
          <p:cNvSpPr/>
          <p:nvPr/>
        </p:nvSpPr>
        <p:spPr>
          <a:xfrm>
            <a:off x="4992658" y="1946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BB5BA-53D6-EB41-8212-D43C9D4A6BA9}"/>
              </a:ext>
            </a:extLst>
          </p:cNvPr>
          <p:cNvSpPr/>
          <p:nvPr/>
        </p:nvSpPr>
        <p:spPr>
          <a:xfrm>
            <a:off x="4800671" y="213846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D8CAADA-FEAD-3C45-BBB0-3B73FC62891B}"/>
              </a:ext>
            </a:extLst>
          </p:cNvPr>
          <p:cNvSpPr/>
          <p:nvPr/>
        </p:nvSpPr>
        <p:spPr>
          <a:xfrm>
            <a:off x="4983514" y="215509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F31CC87-6368-8041-B17C-3EF6AA1D89D2}"/>
              </a:ext>
            </a:extLst>
          </p:cNvPr>
          <p:cNvSpPr/>
          <p:nvPr/>
        </p:nvSpPr>
        <p:spPr>
          <a:xfrm>
            <a:off x="4890791" y="226411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5CBB74DE-F65D-FF4C-9226-2A8130A28FE2}"/>
              </a:ext>
            </a:extLst>
          </p:cNvPr>
          <p:cNvCxnSpPr/>
          <p:nvPr/>
        </p:nvCxnSpPr>
        <p:spPr>
          <a:xfrm>
            <a:off x="4195199" y="1491510"/>
            <a:ext cx="632904" cy="10721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720C90-8AC1-5A4F-AD31-FA1F48E1780C}"/>
              </a:ext>
            </a:extLst>
          </p:cNvPr>
          <p:cNvCxnSpPr>
            <a:cxnSpLocks/>
            <a:stCxn id="19" idx="4"/>
            <a:endCxn id="18" idx="0"/>
          </p:cNvCxnSpPr>
          <p:nvPr/>
        </p:nvCxnSpPr>
        <p:spPr>
          <a:xfrm flipH="1">
            <a:off x="2776304" y="1744231"/>
            <a:ext cx="45720" cy="8863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DEAA88-CE4E-BA4B-8C71-8184F692A28E}"/>
              </a:ext>
            </a:extLst>
          </p:cNvPr>
          <p:cNvCxnSpPr>
            <a:cxnSpLocks/>
            <a:stCxn id="20" idx="2"/>
            <a:endCxn id="18" idx="6"/>
          </p:cNvCxnSpPr>
          <p:nvPr/>
        </p:nvCxnSpPr>
        <p:spPr>
          <a:xfrm flipH="1">
            <a:off x="2830304" y="1837935"/>
            <a:ext cx="74400" cy="489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72809E-3659-AF49-851B-C07D67468808}"/>
              </a:ext>
            </a:extLst>
          </p:cNvPr>
          <p:cNvCxnSpPr>
            <a:cxnSpLocks/>
            <a:stCxn id="18" idx="5"/>
            <a:endCxn id="21" idx="1"/>
          </p:cNvCxnSpPr>
          <p:nvPr/>
        </p:nvCxnSpPr>
        <p:spPr>
          <a:xfrm>
            <a:off x="2814488" y="19250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6BA317B-091D-8C4E-9529-7EE6B3AAFC62}"/>
              </a:ext>
            </a:extLst>
          </p:cNvPr>
          <p:cNvCxnSpPr>
            <a:cxnSpLocks/>
            <a:stCxn id="18" idx="4"/>
            <a:endCxn id="23" idx="0"/>
          </p:cNvCxnSpPr>
          <p:nvPr/>
        </p:nvCxnSpPr>
        <p:spPr>
          <a:xfrm flipH="1">
            <a:off x="2731904" y="1940864"/>
            <a:ext cx="44400" cy="6009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1431D1-EC71-8E43-8947-FC7E77DCF860}"/>
              </a:ext>
            </a:extLst>
          </p:cNvPr>
          <p:cNvCxnSpPr>
            <a:cxnSpLocks/>
            <a:stCxn id="17" idx="5"/>
            <a:endCxn id="18" idx="1"/>
          </p:cNvCxnSpPr>
          <p:nvPr/>
        </p:nvCxnSpPr>
        <p:spPr>
          <a:xfrm>
            <a:off x="2662088" y="17726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D14CB8-7EF5-2849-8EC6-64CF98B6FE64}"/>
              </a:ext>
            </a:extLst>
          </p:cNvPr>
          <p:cNvCxnSpPr>
            <a:cxnSpLocks/>
            <a:stCxn id="22" idx="6"/>
            <a:endCxn id="18" idx="2"/>
          </p:cNvCxnSpPr>
          <p:nvPr/>
        </p:nvCxnSpPr>
        <p:spPr>
          <a:xfrm flipV="1">
            <a:off x="2677904" y="1886864"/>
            <a:ext cx="44400" cy="2133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725AD2-0427-8442-98B8-F6BF895D3979}"/>
              </a:ext>
            </a:extLst>
          </p:cNvPr>
          <p:cNvCxnSpPr>
            <a:cxnSpLocks/>
            <a:stCxn id="15" idx="3"/>
            <a:endCxn id="11" idx="0"/>
          </p:cNvCxnSpPr>
          <p:nvPr/>
        </p:nvCxnSpPr>
        <p:spPr>
          <a:xfrm flipH="1">
            <a:off x="2227664" y="2020042"/>
            <a:ext cx="6216" cy="8106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5ED895F-ED71-C14A-A345-C1DC1FE938CC}"/>
              </a:ext>
            </a:extLst>
          </p:cNvPr>
          <p:cNvCxnSpPr>
            <a:cxnSpLocks/>
            <a:stCxn id="16" idx="3"/>
            <a:endCxn id="11" idx="6"/>
          </p:cNvCxnSpPr>
          <p:nvPr/>
        </p:nvCxnSpPr>
        <p:spPr>
          <a:xfrm flipH="1">
            <a:off x="2281664" y="2149061"/>
            <a:ext cx="60216" cy="604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CECFB7-3CEF-414B-9CB9-D8300707AA21}"/>
              </a:ext>
            </a:extLst>
          </p:cNvPr>
          <p:cNvCxnSpPr>
            <a:cxnSpLocks/>
            <a:stCxn id="11" idx="5"/>
            <a:endCxn id="12" idx="1"/>
          </p:cNvCxnSpPr>
          <p:nvPr/>
        </p:nvCxnSpPr>
        <p:spPr>
          <a:xfrm>
            <a:off x="2265848" y="21932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562686-2453-3440-8575-EFC23B4FEC8A}"/>
              </a:ext>
            </a:extLst>
          </p:cNvPr>
          <p:cNvCxnSpPr>
            <a:cxnSpLocks/>
            <a:stCxn id="11" idx="4"/>
            <a:endCxn id="13" idx="0"/>
          </p:cNvCxnSpPr>
          <p:nvPr/>
        </p:nvCxnSpPr>
        <p:spPr>
          <a:xfrm flipH="1">
            <a:off x="2173664" y="2209110"/>
            <a:ext cx="54000" cy="6926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F65915A-E002-FA44-8E25-CBBFAB86F3A6}"/>
              </a:ext>
            </a:extLst>
          </p:cNvPr>
          <p:cNvCxnSpPr>
            <a:cxnSpLocks/>
            <a:stCxn id="11" idx="2"/>
            <a:endCxn id="14" idx="6"/>
          </p:cNvCxnSpPr>
          <p:nvPr/>
        </p:nvCxnSpPr>
        <p:spPr>
          <a:xfrm flipH="1">
            <a:off x="2086593" y="2155110"/>
            <a:ext cx="87071" cy="54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3E9929-100F-4549-ADC5-A500A37F2AEF}"/>
              </a:ext>
            </a:extLst>
          </p:cNvPr>
          <p:cNvCxnSpPr>
            <a:cxnSpLocks/>
            <a:stCxn id="10" idx="5"/>
            <a:endCxn id="11" idx="1"/>
          </p:cNvCxnSpPr>
          <p:nvPr/>
        </p:nvCxnSpPr>
        <p:spPr>
          <a:xfrm>
            <a:off x="2113448" y="20408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CEA260A-04D9-ED4D-A86B-8194A562DDDE}"/>
              </a:ext>
            </a:extLst>
          </p:cNvPr>
          <p:cNvSpPr/>
          <p:nvPr/>
        </p:nvSpPr>
        <p:spPr>
          <a:xfrm>
            <a:off x="3096958" y="2392195"/>
            <a:ext cx="274434" cy="307777"/>
          </a:xfrm>
          <a:prstGeom prst="rect">
            <a:avLst/>
          </a:prstGeom>
        </p:spPr>
        <p:txBody>
          <a:bodyPr wrap="none">
            <a:spAutoFit/>
          </a:bodyPr>
          <a:lstStyle/>
          <a:p>
            <a:r>
              <a:rPr lang="en-US" altLang="zh-CN" dirty="0"/>
              <a:t>x</a:t>
            </a:r>
            <a:endParaRPr lang="en-US" dirty="0"/>
          </a:p>
        </p:txBody>
      </p:sp>
      <p:sp>
        <p:nvSpPr>
          <p:cNvPr id="91" name="Rectangle 90">
            <a:extLst>
              <a:ext uri="{FF2B5EF4-FFF2-40B4-BE49-F238E27FC236}">
                <a16:creationId xmlns:a16="http://schemas.microsoft.com/office/drawing/2014/main" id="{11DC3B23-D130-6645-AD23-02B0AEABD0CE}"/>
              </a:ext>
            </a:extLst>
          </p:cNvPr>
          <p:cNvSpPr/>
          <p:nvPr/>
        </p:nvSpPr>
        <p:spPr>
          <a:xfrm>
            <a:off x="1728599" y="1086711"/>
            <a:ext cx="274434" cy="307777"/>
          </a:xfrm>
          <a:prstGeom prst="rect">
            <a:avLst/>
          </a:prstGeom>
        </p:spPr>
        <p:txBody>
          <a:bodyPr wrap="none">
            <a:spAutoFit/>
          </a:bodyPr>
          <a:lstStyle/>
          <a:p>
            <a:r>
              <a:rPr lang="en-US" dirty="0"/>
              <a:t>y</a:t>
            </a:r>
          </a:p>
        </p:txBody>
      </p:sp>
      <p:sp>
        <p:nvSpPr>
          <p:cNvPr id="92" name="Rectangle 91">
            <a:extLst>
              <a:ext uri="{FF2B5EF4-FFF2-40B4-BE49-F238E27FC236}">
                <a16:creationId xmlns:a16="http://schemas.microsoft.com/office/drawing/2014/main" id="{FFC890CB-2423-1349-A3B5-7177136B3B34}"/>
              </a:ext>
            </a:extLst>
          </p:cNvPr>
          <p:cNvSpPr/>
          <p:nvPr/>
        </p:nvSpPr>
        <p:spPr>
          <a:xfrm>
            <a:off x="5070918" y="2386377"/>
            <a:ext cx="274434" cy="307777"/>
          </a:xfrm>
          <a:prstGeom prst="rect">
            <a:avLst/>
          </a:prstGeom>
        </p:spPr>
        <p:txBody>
          <a:bodyPr wrap="none">
            <a:spAutoFit/>
          </a:bodyPr>
          <a:lstStyle/>
          <a:p>
            <a:r>
              <a:rPr lang="en-US" altLang="zh-CN" dirty="0"/>
              <a:t>x</a:t>
            </a:r>
            <a:endParaRPr lang="en-US" dirty="0"/>
          </a:p>
        </p:txBody>
      </p:sp>
      <p:sp>
        <p:nvSpPr>
          <p:cNvPr id="93" name="Rectangle 92">
            <a:extLst>
              <a:ext uri="{FF2B5EF4-FFF2-40B4-BE49-F238E27FC236}">
                <a16:creationId xmlns:a16="http://schemas.microsoft.com/office/drawing/2014/main" id="{12AA2F2E-6FF6-6546-A0D1-A7F54B477496}"/>
              </a:ext>
            </a:extLst>
          </p:cNvPr>
          <p:cNvSpPr/>
          <p:nvPr/>
        </p:nvSpPr>
        <p:spPr>
          <a:xfrm>
            <a:off x="3702559" y="1080893"/>
            <a:ext cx="274434" cy="307777"/>
          </a:xfrm>
          <a:prstGeom prst="rect">
            <a:avLst/>
          </a:prstGeom>
        </p:spPr>
        <p:txBody>
          <a:bodyPr wrap="none">
            <a:spAutoFit/>
          </a:bodyPr>
          <a:lstStyle/>
          <a:p>
            <a:r>
              <a:rPr lang="en-US" dirty="0"/>
              <a:t>y</a:t>
            </a:r>
          </a:p>
        </p:txBody>
      </p:sp>
      <p:cxnSp>
        <p:nvCxnSpPr>
          <p:cNvPr id="94" name="Straight Arrow Connector 93">
            <a:extLst>
              <a:ext uri="{FF2B5EF4-FFF2-40B4-BE49-F238E27FC236}">
                <a16:creationId xmlns:a16="http://schemas.microsoft.com/office/drawing/2014/main" id="{6BBD3EDE-EA21-D94C-A175-04CE1B4391F5}"/>
              </a:ext>
            </a:extLst>
          </p:cNvPr>
          <p:cNvCxnSpPr>
            <a:cxnSpLocks/>
          </p:cNvCxnSpPr>
          <p:nvPr/>
        </p:nvCxnSpPr>
        <p:spPr>
          <a:xfrm flipV="1">
            <a:off x="5842508" y="1401572"/>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87E9D2BF-79C8-114A-979E-3961A21B8233}"/>
              </a:ext>
            </a:extLst>
          </p:cNvPr>
          <p:cNvCxnSpPr>
            <a:cxnSpLocks/>
          </p:cNvCxnSpPr>
          <p:nvPr/>
        </p:nvCxnSpPr>
        <p:spPr>
          <a:xfrm>
            <a:off x="5729732" y="2571750"/>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B738885D-0D93-B34A-8F8E-3C6F173558E2}"/>
              </a:ext>
            </a:extLst>
          </p:cNvPr>
          <p:cNvSpPr/>
          <p:nvPr/>
        </p:nvSpPr>
        <p:spPr>
          <a:xfrm>
            <a:off x="7077243" y="2394483"/>
            <a:ext cx="274434" cy="307777"/>
          </a:xfrm>
          <a:prstGeom prst="rect">
            <a:avLst/>
          </a:prstGeom>
        </p:spPr>
        <p:txBody>
          <a:bodyPr wrap="none">
            <a:spAutoFit/>
          </a:bodyPr>
          <a:lstStyle/>
          <a:p>
            <a:r>
              <a:rPr lang="en-US" altLang="zh-CN" dirty="0"/>
              <a:t>x</a:t>
            </a:r>
            <a:endParaRPr lang="en-US" dirty="0"/>
          </a:p>
        </p:txBody>
      </p:sp>
      <p:sp>
        <p:nvSpPr>
          <p:cNvPr id="119" name="Rectangle 118">
            <a:extLst>
              <a:ext uri="{FF2B5EF4-FFF2-40B4-BE49-F238E27FC236}">
                <a16:creationId xmlns:a16="http://schemas.microsoft.com/office/drawing/2014/main" id="{9D646BA0-0F04-3F4C-8930-33DDECF74E0B}"/>
              </a:ext>
            </a:extLst>
          </p:cNvPr>
          <p:cNvSpPr/>
          <p:nvPr/>
        </p:nvSpPr>
        <p:spPr>
          <a:xfrm>
            <a:off x="5708884" y="1088999"/>
            <a:ext cx="274434" cy="307777"/>
          </a:xfrm>
          <a:prstGeom prst="rect">
            <a:avLst/>
          </a:prstGeom>
        </p:spPr>
        <p:txBody>
          <a:bodyPr wrap="none">
            <a:spAutoFit/>
          </a:bodyPr>
          <a:lstStyle/>
          <a:p>
            <a:r>
              <a:rPr lang="en-US" dirty="0"/>
              <a:t>y</a:t>
            </a:r>
          </a:p>
        </p:txBody>
      </p:sp>
      <p:sp>
        <p:nvSpPr>
          <p:cNvPr id="120" name="Oval 119">
            <a:extLst>
              <a:ext uri="{FF2B5EF4-FFF2-40B4-BE49-F238E27FC236}">
                <a16:creationId xmlns:a16="http://schemas.microsoft.com/office/drawing/2014/main" id="{14DCABE2-504F-974E-9566-8E7AE20EE8A2}"/>
              </a:ext>
            </a:extLst>
          </p:cNvPr>
          <p:cNvSpPr/>
          <p:nvPr/>
        </p:nvSpPr>
        <p:spPr>
          <a:xfrm>
            <a:off x="6028801" y="20200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A62CAA2-5D87-7B43-8E86-B66FFDB450A8}"/>
              </a:ext>
            </a:extLst>
          </p:cNvPr>
          <p:cNvSpPr/>
          <p:nvPr/>
        </p:nvSpPr>
        <p:spPr>
          <a:xfrm>
            <a:off x="6780812" y="16498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388ECC-EEFB-F549-90F5-0C0AC01BAD50}"/>
              </a:ext>
            </a:extLst>
          </p:cNvPr>
          <p:cNvSpPr/>
          <p:nvPr/>
        </p:nvSpPr>
        <p:spPr>
          <a:xfrm>
            <a:off x="6211201" y="1971113"/>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21670BE-46D2-0E45-8E5D-ABAB5A012277}"/>
              </a:ext>
            </a:extLst>
          </p:cNvPr>
          <p:cNvSpPr/>
          <p:nvPr/>
        </p:nvSpPr>
        <p:spPr>
          <a:xfrm>
            <a:off x="6181201" y="21724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B80151B-75B1-A946-8CA7-F0CEF8F45201}"/>
              </a:ext>
            </a:extLst>
          </p:cNvPr>
          <p:cNvSpPr/>
          <p:nvPr/>
        </p:nvSpPr>
        <p:spPr>
          <a:xfrm>
            <a:off x="5984401" y="2188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1DCEE6D-9B47-A94A-810B-E3889F2C1114}"/>
              </a:ext>
            </a:extLst>
          </p:cNvPr>
          <p:cNvSpPr/>
          <p:nvPr/>
        </p:nvSpPr>
        <p:spPr>
          <a:xfrm>
            <a:off x="6328788" y="2134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85107D9-E8B3-EF4E-AF3F-C0EE42C13C43}"/>
              </a:ext>
            </a:extLst>
          </p:cNvPr>
          <p:cNvSpPr/>
          <p:nvPr/>
        </p:nvSpPr>
        <p:spPr>
          <a:xfrm>
            <a:off x="6412788" y="179178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9559A3C-7709-7A47-B883-964FF639B814}"/>
              </a:ext>
            </a:extLst>
          </p:cNvPr>
          <p:cNvSpPr/>
          <p:nvPr/>
        </p:nvSpPr>
        <p:spPr>
          <a:xfrm>
            <a:off x="6382788" y="19931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6B2DFFC-D740-314D-AD8D-983899636EF4}"/>
              </a:ext>
            </a:extLst>
          </p:cNvPr>
          <p:cNvSpPr/>
          <p:nvPr/>
        </p:nvSpPr>
        <p:spPr>
          <a:xfrm>
            <a:off x="6530375" y="1954806"/>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9EEA1AB2-A481-7B4D-992E-F63A591857B1}"/>
              </a:ext>
            </a:extLst>
          </p:cNvPr>
          <p:cNvSpPr/>
          <p:nvPr/>
        </p:nvSpPr>
        <p:spPr>
          <a:xfrm rot="3610622">
            <a:off x="6633947" y="163053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0C1ED81-9B48-9144-8E73-1ABFCDDB5EAF}"/>
              </a:ext>
            </a:extLst>
          </p:cNvPr>
          <p:cNvSpPr/>
          <p:nvPr/>
        </p:nvSpPr>
        <p:spPr>
          <a:xfrm rot="3610622">
            <a:off x="6603947" y="183186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9E8B036-FCA9-FC47-8434-C8B84F53CC57}"/>
              </a:ext>
            </a:extLst>
          </p:cNvPr>
          <p:cNvSpPr/>
          <p:nvPr/>
        </p:nvSpPr>
        <p:spPr>
          <a:xfrm rot="3610622">
            <a:off x="6751534" y="1793557"/>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8443894-66C2-444A-B8D3-F8E8E7BA5210}"/>
              </a:ext>
            </a:extLst>
          </p:cNvPr>
          <p:cNvSpPr/>
          <p:nvPr/>
        </p:nvSpPr>
        <p:spPr>
          <a:xfrm>
            <a:off x="6941484" y="171864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B903086-6704-3546-BF65-498A3EE4B818}"/>
              </a:ext>
            </a:extLst>
          </p:cNvPr>
          <p:cNvSpPr/>
          <p:nvPr/>
        </p:nvSpPr>
        <p:spPr>
          <a:xfrm>
            <a:off x="6907973" y="155510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CB56D6AA-8ACC-DA49-8A62-102CBE92E818}"/>
              </a:ext>
            </a:extLst>
          </p:cNvPr>
          <p:cNvCxnSpPr>
            <a:cxnSpLocks/>
          </p:cNvCxnSpPr>
          <p:nvPr/>
        </p:nvCxnSpPr>
        <p:spPr>
          <a:xfrm flipH="1">
            <a:off x="5904095" y="1517283"/>
            <a:ext cx="1229475" cy="76109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3" name="Rounded Rectangle 142">
            <a:extLst>
              <a:ext uri="{FF2B5EF4-FFF2-40B4-BE49-F238E27FC236}">
                <a16:creationId xmlns:a16="http://schemas.microsoft.com/office/drawing/2014/main" id="{3F5F39EC-9623-CA46-84C4-FD61079BC198}"/>
              </a:ext>
            </a:extLst>
          </p:cNvPr>
          <p:cNvSpPr/>
          <p:nvPr/>
        </p:nvSpPr>
        <p:spPr>
          <a:xfrm>
            <a:off x="1695693" y="2825498"/>
            <a:ext cx="1667218"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6E5EA22-F572-044C-A026-339A4952615B}"/>
              </a:ext>
            </a:extLst>
          </p:cNvPr>
          <p:cNvSpPr/>
          <p:nvPr/>
        </p:nvSpPr>
        <p:spPr>
          <a:xfrm>
            <a:off x="1725924" y="2849743"/>
            <a:ext cx="1636987" cy="261610"/>
          </a:xfrm>
          <a:prstGeom prst="rect">
            <a:avLst/>
          </a:prstGeom>
        </p:spPr>
        <p:txBody>
          <a:bodyPr wrap="none">
            <a:spAutoFit/>
          </a:bodyPr>
          <a:lstStyle/>
          <a:p>
            <a:r>
              <a:rPr lang="en-US" altLang="zh-TW" sz="1100" dirty="0">
                <a:solidFill>
                  <a:schemeClr val="bg1"/>
                </a:solidFill>
              </a:rPr>
              <a:t>Un-supervised learning</a:t>
            </a:r>
            <a:endParaRPr lang="en-US" sz="1100" dirty="0">
              <a:solidFill>
                <a:schemeClr val="bg1"/>
              </a:solidFill>
            </a:endParaRPr>
          </a:p>
        </p:txBody>
      </p:sp>
      <p:sp>
        <p:nvSpPr>
          <p:cNvPr id="145" name="Rounded Rectangle 144">
            <a:extLst>
              <a:ext uri="{FF2B5EF4-FFF2-40B4-BE49-F238E27FC236}">
                <a16:creationId xmlns:a16="http://schemas.microsoft.com/office/drawing/2014/main" id="{B3AEA45B-991C-5D4E-88DB-D57259AE4242}"/>
              </a:ext>
            </a:extLst>
          </p:cNvPr>
          <p:cNvSpPr/>
          <p:nvPr/>
        </p:nvSpPr>
        <p:spPr>
          <a:xfrm>
            <a:off x="3854369" y="2824633"/>
            <a:ext cx="321675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2EB21B0-DE80-4641-90E7-FBB1C5FF1AE3}"/>
              </a:ext>
            </a:extLst>
          </p:cNvPr>
          <p:cNvSpPr/>
          <p:nvPr/>
        </p:nvSpPr>
        <p:spPr>
          <a:xfrm>
            <a:off x="3884599" y="2848878"/>
            <a:ext cx="3056883" cy="261610"/>
          </a:xfrm>
          <a:prstGeom prst="rect">
            <a:avLst/>
          </a:prstGeom>
        </p:spPr>
        <p:txBody>
          <a:bodyPr wrap="square">
            <a:spAutoFit/>
          </a:bodyPr>
          <a:lstStyle/>
          <a:p>
            <a:pPr algn="ctr"/>
            <a:r>
              <a:rPr lang="en-US" altLang="zh-TW" sz="1100" dirty="0">
                <a:solidFill>
                  <a:schemeClr val="bg1"/>
                </a:solidFill>
              </a:rPr>
              <a:t>Supervised learning</a:t>
            </a:r>
            <a:endParaRPr lang="en-US" sz="1100" dirty="0">
              <a:solidFill>
                <a:schemeClr val="bg1"/>
              </a:solidFill>
            </a:endParaRPr>
          </a:p>
        </p:txBody>
      </p:sp>
      <p:sp>
        <p:nvSpPr>
          <p:cNvPr id="147" name="Rectangle 146">
            <a:extLst>
              <a:ext uri="{FF2B5EF4-FFF2-40B4-BE49-F238E27FC236}">
                <a16:creationId xmlns:a16="http://schemas.microsoft.com/office/drawing/2014/main" id="{01D7BAD3-72A4-A04A-B77B-A0B781DAAD8E}"/>
              </a:ext>
            </a:extLst>
          </p:cNvPr>
          <p:cNvSpPr/>
          <p:nvPr/>
        </p:nvSpPr>
        <p:spPr>
          <a:xfrm>
            <a:off x="4685420" y="3214253"/>
            <a:ext cx="1633781" cy="261610"/>
          </a:xfrm>
          <a:prstGeom prst="rect">
            <a:avLst/>
          </a:prstGeom>
        </p:spPr>
        <p:txBody>
          <a:bodyPr wrap="none">
            <a:spAutoFit/>
          </a:bodyPr>
          <a:lstStyle/>
          <a:p>
            <a:r>
              <a:rPr lang="zh-CN" altLang="en-US" sz="1100" dirty="0">
                <a:solidFill>
                  <a:srgbClr val="002060"/>
                </a:solidFill>
              </a:rPr>
              <a:t>需要</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才能學習</a:t>
            </a:r>
            <a:endParaRPr lang="en-US" sz="1100" dirty="0">
              <a:solidFill>
                <a:srgbClr val="002060"/>
              </a:solidFill>
            </a:endParaRPr>
          </a:p>
        </p:txBody>
      </p:sp>
      <p:sp>
        <p:nvSpPr>
          <p:cNvPr id="148" name="Rectangle 147">
            <a:extLst>
              <a:ext uri="{FF2B5EF4-FFF2-40B4-BE49-F238E27FC236}">
                <a16:creationId xmlns:a16="http://schemas.microsoft.com/office/drawing/2014/main" id="{4C034F8B-FA46-E643-B043-2AA7D7EB17A2}"/>
              </a:ext>
            </a:extLst>
          </p:cNvPr>
          <p:cNvSpPr/>
          <p:nvPr/>
        </p:nvSpPr>
        <p:spPr>
          <a:xfrm>
            <a:off x="1764481" y="3206085"/>
            <a:ext cx="1633781" cy="261610"/>
          </a:xfrm>
          <a:prstGeom prst="rect">
            <a:avLst/>
          </a:prstGeom>
        </p:spPr>
        <p:txBody>
          <a:bodyPr wrap="none">
            <a:spAutoFit/>
          </a:bodyPr>
          <a:lstStyle/>
          <a:p>
            <a:r>
              <a:rPr lang="zh-CN" altLang="en-US" sz="1100" dirty="0">
                <a:solidFill>
                  <a:srgbClr val="002060"/>
                </a:solidFill>
              </a:rPr>
              <a:t>無需</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即可學習</a:t>
            </a:r>
            <a:endParaRPr lang="en-US" sz="1100" dirty="0">
              <a:solidFill>
                <a:srgbClr val="002060"/>
              </a:solidFill>
            </a:endParaRPr>
          </a:p>
        </p:txBody>
      </p:sp>
      <p:sp>
        <p:nvSpPr>
          <p:cNvPr id="149" name="Rounded Rectangle 148">
            <a:extLst>
              <a:ext uri="{FF2B5EF4-FFF2-40B4-BE49-F238E27FC236}">
                <a16:creationId xmlns:a16="http://schemas.microsoft.com/office/drawing/2014/main" id="{60F61E9C-D4AE-1D4B-9282-B248B7138EB6}"/>
              </a:ext>
            </a:extLst>
          </p:cNvPr>
          <p:cNvSpPr/>
          <p:nvPr/>
        </p:nvSpPr>
        <p:spPr>
          <a:xfrm>
            <a:off x="2122825" y="3649303"/>
            <a:ext cx="85129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7B129FE-A6F3-8D4B-9864-C5452C6B525D}"/>
              </a:ext>
            </a:extLst>
          </p:cNvPr>
          <p:cNvSpPr/>
          <p:nvPr/>
        </p:nvSpPr>
        <p:spPr>
          <a:xfrm>
            <a:off x="2153055" y="3673548"/>
            <a:ext cx="821059" cy="261610"/>
          </a:xfrm>
          <a:prstGeom prst="rect">
            <a:avLst/>
          </a:prstGeom>
        </p:spPr>
        <p:txBody>
          <a:bodyPr wrap="square">
            <a:spAutoFit/>
          </a:bodyPr>
          <a:lstStyle/>
          <a:p>
            <a:r>
              <a:rPr lang="en-US" altLang="zh-TW" sz="1100" dirty="0">
                <a:solidFill>
                  <a:schemeClr val="bg1"/>
                </a:solidFill>
              </a:rPr>
              <a:t>Clustering</a:t>
            </a:r>
            <a:endParaRPr lang="en-US" sz="1100" dirty="0">
              <a:solidFill>
                <a:schemeClr val="bg1"/>
              </a:solidFill>
            </a:endParaRPr>
          </a:p>
        </p:txBody>
      </p:sp>
      <p:sp>
        <p:nvSpPr>
          <p:cNvPr id="151" name="Rounded Rectangle 150">
            <a:extLst>
              <a:ext uri="{FF2B5EF4-FFF2-40B4-BE49-F238E27FC236}">
                <a16:creationId xmlns:a16="http://schemas.microsoft.com/office/drawing/2014/main" id="{C8362F7C-70A2-F449-95EE-4E5D3D950069}"/>
              </a:ext>
            </a:extLst>
          </p:cNvPr>
          <p:cNvSpPr/>
          <p:nvPr/>
        </p:nvSpPr>
        <p:spPr>
          <a:xfrm>
            <a:off x="4059801" y="3650081"/>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0BED65A-BEB5-0244-B9F9-050615AE7DD8}"/>
              </a:ext>
            </a:extLst>
          </p:cNvPr>
          <p:cNvSpPr/>
          <p:nvPr/>
        </p:nvSpPr>
        <p:spPr>
          <a:xfrm>
            <a:off x="4079716" y="3663290"/>
            <a:ext cx="1029110" cy="261610"/>
          </a:xfrm>
          <a:prstGeom prst="rect">
            <a:avLst/>
          </a:prstGeom>
        </p:spPr>
        <p:txBody>
          <a:bodyPr wrap="square">
            <a:spAutoFit/>
          </a:bodyPr>
          <a:lstStyle/>
          <a:p>
            <a:r>
              <a:rPr lang="en-US" altLang="zh-TW" sz="1100" dirty="0">
                <a:solidFill>
                  <a:schemeClr val="bg1"/>
                </a:solidFill>
              </a:rPr>
              <a:t>Classification</a:t>
            </a:r>
            <a:endParaRPr lang="en-US" sz="1100" dirty="0">
              <a:solidFill>
                <a:schemeClr val="bg1"/>
              </a:solidFill>
            </a:endParaRPr>
          </a:p>
        </p:txBody>
      </p:sp>
      <p:sp>
        <p:nvSpPr>
          <p:cNvPr id="153" name="Rounded Rectangle 152">
            <a:extLst>
              <a:ext uri="{FF2B5EF4-FFF2-40B4-BE49-F238E27FC236}">
                <a16:creationId xmlns:a16="http://schemas.microsoft.com/office/drawing/2014/main" id="{2EA26A5E-4BE2-914B-BFB1-9DB2F40BFCDE}"/>
              </a:ext>
            </a:extLst>
          </p:cNvPr>
          <p:cNvSpPr/>
          <p:nvPr/>
        </p:nvSpPr>
        <p:spPr>
          <a:xfrm>
            <a:off x="5974742" y="3649303"/>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59C0DBF-EFCA-064A-9552-18454A2AC171}"/>
              </a:ext>
            </a:extLst>
          </p:cNvPr>
          <p:cNvSpPr/>
          <p:nvPr/>
        </p:nvSpPr>
        <p:spPr>
          <a:xfrm>
            <a:off x="6037189" y="3662512"/>
            <a:ext cx="907197" cy="261610"/>
          </a:xfrm>
          <a:prstGeom prst="rect">
            <a:avLst/>
          </a:prstGeom>
        </p:spPr>
        <p:txBody>
          <a:bodyPr wrap="square">
            <a:spAutoFit/>
          </a:bodyPr>
          <a:lstStyle/>
          <a:p>
            <a:r>
              <a:rPr lang="en-US" altLang="zh-TW" sz="1100" dirty="0">
                <a:solidFill>
                  <a:schemeClr val="bg1"/>
                </a:solidFill>
              </a:rPr>
              <a:t>Regression</a:t>
            </a:r>
            <a:endParaRPr lang="en-US" sz="1100" dirty="0">
              <a:solidFill>
                <a:schemeClr val="bg1"/>
              </a:solidFill>
            </a:endParaRPr>
          </a:p>
        </p:txBody>
      </p:sp>
      <p:sp>
        <p:nvSpPr>
          <p:cNvPr id="155" name="Rectangle 154">
            <a:extLst>
              <a:ext uri="{FF2B5EF4-FFF2-40B4-BE49-F238E27FC236}">
                <a16:creationId xmlns:a16="http://schemas.microsoft.com/office/drawing/2014/main" id="{B43B12C2-B6F2-DE48-910E-0010553B6014}"/>
              </a:ext>
            </a:extLst>
          </p:cNvPr>
          <p:cNvSpPr/>
          <p:nvPr/>
        </p:nvSpPr>
        <p:spPr>
          <a:xfrm>
            <a:off x="1781935" y="4067230"/>
            <a:ext cx="1535067" cy="430887"/>
          </a:xfrm>
          <a:prstGeom prst="rect">
            <a:avLst/>
          </a:prstGeom>
        </p:spPr>
        <p:txBody>
          <a:bodyPr wrap="square">
            <a:spAutoFit/>
          </a:bodyPr>
          <a:lstStyle/>
          <a:p>
            <a:r>
              <a:rPr lang="zh-CN" altLang="en-US" sz="1100" dirty="0">
                <a:solidFill>
                  <a:srgbClr val="002060"/>
                </a:solidFill>
              </a:rPr>
              <a:t>將相似的資料群聚在一起</a:t>
            </a:r>
            <a:endParaRPr lang="en-US" sz="1100" dirty="0"/>
          </a:p>
        </p:txBody>
      </p:sp>
      <p:sp>
        <p:nvSpPr>
          <p:cNvPr id="156" name="Rectangle 155">
            <a:extLst>
              <a:ext uri="{FF2B5EF4-FFF2-40B4-BE49-F238E27FC236}">
                <a16:creationId xmlns:a16="http://schemas.microsoft.com/office/drawing/2014/main" id="{02BAFB57-A8A6-C34D-A47F-84FCE20402D6}"/>
              </a:ext>
            </a:extLst>
          </p:cNvPr>
          <p:cNvSpPr/>
          <p:nvPr/>
        </p:nvSpPr>
        <p:spPr>
          <a:xfrm>
            <a:off x="3857631" y="4072256"/>
            <a:ext cx="1535067" cy="261610"/>
          </a:xfrm>
          <a:prstGeom prst="rect">
            <a:avLst/>
          </a:prstGeom>
        </p:spPr>
        <p:txBody>
          <a:bodyPr wrap="square">
            <a:spAutoFit/>
          </a:bodyPr>
          <a:lstStyle/>
          <a:p>
            <a:r>
              <a:rPr lang="zh-CN" altLang="en-US" sz="1100" dirty="0">
                <a:solidFill>
                  <a:srgbClr val="002060"/>
                </a:solidFill>
              </a:rPr>
              <a:t>根據標籤將資料分類</a:t>
            </a:r>
            <a:endParaRPr lang="en-US" sz="1100" dirty="0"/>
          </a:p>
        </p:txBody>
      </p:sp>
      <p:sp>
        <p:nvSpPr>
          <p:cNvPr id="157" name="Rectangle 156">
            <a:extLst>
              <a:ext uri="{FF2B5EF4-FFF2-40B4-BE49-F238E27FC236}">
                <a16:creationId xmlns:a16="http://schemas.microsoft.com/office/drawing/2014/main" id="{E9D77332-39EF-D245-A458-B53714C1B009}"/>
              </a:ext>
            </a:extLst>
          </p:cNvPr>
          <p:cNvSpPr/>
          <p:nvPr/>
        </p:nvSpPr>
        <p:spPr>
          <a:xfrm>
            <a:off x="5752419" y="4067230"/>
            <a:ext cx="1535067" cy="430887"/>
          </a:xfrm>
          <a:prstGeom prst="rect">
            <a:avLst/>
          </a:prstGeom>
        </p:spPr>
        <p:txBody>
          <a:bodyPr wrap="square">
            <a:spAutoFit/>
          </a:bodyPr>
          <a:lstStyle/>
          <a:p>
            <a:r>
              <a:rPr lang="zh-CN" altLang="en-US" sz="1100" dirty="0">
                <a:solidFill>
                  <a:srgbClr val="002060"/>
                </a:solidFill>
              </a:rPr>
              <a:t>根據答案找出一條擬合資料的線</a:t>
            </a:r>
            <a:endParaRPr lang="en-US" sz="1100" dirty="0"/>
          </a:p>
        </p:txBody>
      </p:sp>
      <p:pic>
        <p:nvPicPr>
          <p:cNvPr id="2" name="Picture 1">
            <a:extLst>
              <a:ext uri="{FF2B5EF4-FFF2-40B4-BE49-F238E27FC236}">
                <a16:creationId xmlns:a16="http://schemas.microsoft.com/office/drawing/2014/main" id="{FFA87A6C-F795-A745-8BCE-B922EE1570F2}"/>
              </a:ext>
            </a:extLst>
          </p:cNvPr>
          <p:cNvPicPr>
            <a:picLocks noChangeAspect="1"/>
          </p:cNvPicPr>
          <p:nvPr/>
        </p:nvPicPr>
        <p:blipFill>
          <a:blip r:embed="rId2"/>
          <a:stretch>
            <a:fillRect/>
          </a:stretch>
        </p:blipFill>
        <p:spPr>
          <a:xfrm>
            <a:off x="1850691" y="3694120"/>
            <a:ext cx="180000" cy="180000"/>
          </a:xfrm>
          <a:prstGeom prst="rect">
            <a:avLst/>
          </a:prstGeom>
        </p:spPr>
      </p:pic>
      <p:pic>
        <p:nvPicPr>
          <p:cNvPr id="4" name="Picture 3">
            <a:extLst>
              <a:ext uri="{FF2B5EF4-FFF2-40B4-BE49-F238E27FC236}">
                <a16:creationId xmlns:a16="http://schemas.microsoft.com/office/drawing/2014/main" id="{B0A072DC-C446-BD4A-A71D-5E4002532712}"/>
              </a:ext>
            </a:extLst>
          </p:cNvPr>
          <p:cNvPicPr>
            <a:picLocks noChangeAspect="1"/>
          </p:cNvPicPr>
          <p:nvPr/>
        </p:nvPicPr>
        <p:blipFill>
          <a:blip r:embed="rId3"/>
          <a:stretch>
            <a:fillRect/>
          </a:stretch>
        </p:blipFill>
        <p:spPr>
          <a:xfrm>
            <a:off x="3849417" y="3728578"/>
            <a:ext cx="180000" cy="180000"/>
          </a:xfrm>
          <a:prstGeom prst="rect">
            <a:avLst/>
          </a:prstGeom>
        </p:spPr>
      </p:pic>
      <p:pic>
        <p:nvPicPr>
          <p:cNvPr id="5" name="Picture 4">
            <a:extLst>
              <a:ext uri="{FF2B5EF4-FFF2-40B4-BE49-F238E27FC236}">
                <a16:creationId xmlns:a16="http://schemas.microsoft.com/office/drawing/2014/main" id="{3A66C9C8-25E0-BB4B-871B-28DF43647CB5}"/>
              </a:ext>
            </a:extLst>
          </p:cNvPr>
          <p:cNvPicPr>
            <a:picLocks noChangeAspect="1"/>
          </p:cNvPicPr>
          <p:nvPr/>
        </p:nvPicPr>
        <p:blipFill>
          <a:blip r:embed="rId4"/>
          <a:stretch>
            <a:fillRect/>
          </a:stretch>
        </p:blipFill>
        <p:spPr>
          <a:xfrm>
            <a:off x="5752419" y="3701855"/>
            <a:ext cx="180000" cy="180000"/>
          </a:xfrm>
          <a:prstGeom prst="rect">
            <a:avLst/>
          </a:prstGeom>
        </p:spPr>
      </p:pic>
    </p:spTree>
    <p:extLst>
      <p:ext uri="{BB962C8B-B14F-4D97-AF65-F5344CB8AC3E}">
        <p14:creationId xmlns:p14="http://schemas.microsoft.com/office/powerpoint/2010/main" val="1150065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4"/>
          <p:cNvSpPr txBox="1">
            <a:spLocks noGrp="1"/>
          </p:cNvSpPr>
          <p:nvPr>
            <p:ph type="body" idx="1"/>
          </p:nvPr>
        </p:nvSpPr>
        <p:spPr>
          <a:xfrm>
            <a:off x="301975" y="6790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dirty="0">
                <a:solidFill>
                  <a:srgbClr val="FF0066"/>
                </a:solidFill>
              </a:rPr>
              <a:t>Why do feature scaling?</a:t>
            </a:r>
            <a:endParaRPr sz="2400" dirty="0">
              <a:solidFill>
                <a:srgbClr val="FF0066"/>
              </a:solidFill>
            </a:endParaRPr>
          </a:p>
          <a:p>
            <a:pPr marL="0" lvl="0" indent="0" algn="l" rtl="0">
              <a:lnSpc>
                <a:spcPct val="115000"/>
              </a:lnSpc>
              <a:spcBef>
                <a:spcPts val="1600"/>
              </a:spcBef>
              <a:spcAft>
                <a:spcPts val="1600"/>
              </a:spcAft>
              <a:buSzPts val="1800"/>
              <a:buNone/>
            </a:pPr>
            <a:endParaRPr dirty="0"/>
          </a:p>
        </p:txBody>
      </p:sp>
      <p:sp>
        <p:nvSpPr>
          <p:cNvPr id="648" name="Google Shape;648;p6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減少個別特徵對權重更新的影響</a:t>
            </a:r>
            <a:endParaRPr dirty="0"/>
          </a:p>
        </p:txBody>
      </p:sp>
      <p:grpSp>
        <p:nvGrpSpPr>
          <p:cNvPr id="649" name="Google Shape;649;p64"/>
          <p:cNvGrpSpPr/>
          <p:nvPr/>
        </p:nvGrpSpPr>
        <p:grpSpPr>
          <a:xfrm>
            <a:off x="1834420" y="1399971"/>
            <a:ext cx="1987907" cy="1377777"/>
            <a:chOff x="1682548" y="2204864"/>
            <a:chExt cx="2285476" cy="1584016"/>
          </a:xfrm>
        </p:grpSpPr>
        <p:sp>
          <p:nvSpPr>
            <p:cNvPr id="650" name="Google Shape;650;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1" name="Google Shape;651;p64"/>
            <p:cNvGrpSpPr/>
            <p:nvPr/>
          </p:nvGrpSpPr>
          <p:grpSpPr>
            <a:xfrm>
              <a:off x="3447824" y="2348880"/>
              <a:ext cx="520200" cy="573900"/>
              <a:chOff x="4461399" y="3429000"/>
              <a:chExt cx="520200" cy="573900"/>
            </a:xfrm>
          </p:grpSpPr>
          <p:sp>
            <p:nvSpPr>
              <p:cNvPr id="652" name="Google Shape;652;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3" name="Google Shape;653;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54" name="Google Shape;654;p64"/>
            <p:cNvCxnSpPr>
              <a:stCxn id="655" idx="3"/>
              <a:endCxn id="653"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56" name="Google Shape;656;p64"/>
            <p:cNvCxnSpPr>
              <a:stCxn id="657" idx="3"/>
              <a:endCxn id="653"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57" name="Google Shape;657;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55" name="Google Shape;655;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58" name="Google Shape;658;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59" name="Google Shape;659;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60" name="Google Shape;660;p64"/>
          <p:cNvSpPr txBox="1"/>
          <p:nvPr/>
        </p:nvSpPr>
        <p:spPr>
          <a:xfrm>
            <a:off x="821523" y="1619005"/>
            <a:ext cx="933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61" name="Google Shape;661;p64"/>
          <p:cNvSpPr txBox="1"/>
          <p:nvPr/>
        </p:nvSpPr>
        <p:spPr>
          <a:xfrm>
            <a:off x="236648" y="2344890"/>
            <a:ext cx="1557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1000,2000,…</a:t>
            </a:r>
            <a:endParaRPr sz="1600" b="0" i="0" u="none" strike="noStrike" cap="none" baseline="-25000">
              <a:solidFill>
                <a:srgbClr val="000000"/>
              </a:solidFill>
              <a:latin typeface="Consolas"/>
              <a:ea typeface="Consolas"/>
              <a:cs typeface="Consolas"/>
              <a:sym typeface="Consolas"/>
            </a:endParaRPr>
          </a:p>
        </p:txBody>
      </p:sp>
      <p:sp>
        <p:nvSpPr>
          <p:cNvPr id="662" name="Google Shape;662;p64"/>
          <p:cNvSpPr txBox="1"/>
          <p:nvPr/>
        </p:nvSpPr>
        <p:spPr>
          <a:xfrm>
            <a:off x="494874" y="2778131"/>
            <a:ext cx="4196400" cy="501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r>
              <a:rPr lang="zh-TW" sz="1600" b="0" i="0" u="none" strike="noStrike" cap="none">
                <a:solidFill>
                  <a:srgbClr val="000000"/>
                </a:solidFill>
                <a:latin typeface="Consolas"/>
                <a:ea typeface="Consolas"/>
                <a:cs typeface="Consolas"/>
                <a:sym typeface="Consolas"/>
              </a:rPr>
              <a:t> 的修正(ΔW)對於 loss 的影響比較大</a:t>
            </a:r>
            <a:endParaRPr sz="1600" b="0" i="0" u="none" strike="noStrike" cap="none" baseline="-25000">
              <a:solidFill>
                <a:srgbClr val="000000"/>
              </a:solidFill>
              <a:latin typeface="Consolas"/>
              <a:ea typeface="Consolas"/>
              <a:cs typeface="Consolas"/>
              <a:sym typeface="Consolas"/>
            </a:endParaRPr>
          </a:p>
        </p:txBody>
      </p:sp>
      <p:sp>
        <p:nvSpPr>
          <p:cNvPr id="663" name="Google Shape;663;p64"/>
          <p:cNvSpPr txBox="1"/>
          <p:nvPr/>
        </p:nvSpPr>
        <p:spPr>
          <a:xfrm>
            <a:off x="4010398" y="1600628"/>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64" name="Google Shape;664;p64"/>
          <p:cNvCxnSpPr>
            <a:stCxn id="652" idx="3"/>
            <a:endCxn id="663" idx="1"/>
          </p:cNvCxnSpPr>
          <p:nvPr/>
        </p:nvCxnSpPr>
        <p:spPr>
          <a:xfrm>
            <a:off x="3822327" y="1774825"/>
            <a:ext cx="188100" cy="1800"/>
          </a:xfrm>
          <a:prstGeom prst="straightConnector1">
            <a:avLst/>
          </a:prstGeom>
          <a:noFill/>
          <a:ln w="19050" cap="flat" cmpd="sng">
            <a:solidFill>
              <a:srgbClr val="000000"/>
            </a:solidFill>
            <a:prstDash val="solid"/>
            <a:round/>
            <a:headEnd type="none" w="sm" len="sm"/>
            <a:tailEnd type="triangle" w="med" len="med"/>
          </a:ln>
        </p:spPr>
      </p:cxnSp>
      <p:grpSp>
        <p:nvGrpSpPr>
          <p:cNvPr id="665" name="Google Shape;665;p64"/>
          <p:cNvGrpSpPr/>
          <p:nvPr/>
        </p:nvGrpSpPr>
        <p:grpSpPr>
          <a:xfrm>
            <a:off x="4757325" y="1479472"/>
            <a:ext cx="3473850" cy="1377777"/>
            <a:chOff x="5040950" y="1479472"/>
            <a:chExt cx="3473850" cy="1377777"/>
          </a:xfrm>
        </p:grpSpPr>
        <p:grpSp>
          <p:nvGrpSpPr>
            <p:cNvPr id="666" name="Google Shape;666;p64"/>
            <p:cNvGrpSpPr/>
            <p:nvPr/>
          </p:nvGrpSpPr>
          <p:grpSpPr>
            <a:xfrm>
              <a:off x="5897223" y="1479472"/>
              <a:ext cx="1987907" cy="1377777"/>
              <a:chOff x="1682548" y="2204864"/>
              <a:chExt cx="2285476" cy="1584016"/>
            </a:xfrm>
          </p:grpSpPr>
          <p:sp>
            <p:nvSpPr>
              <p:cNvPr id="667" name="Google Shape;667;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68" name="Google Shape;668;p64"/>
              <p:cNvGrpSpPr/>
              <p:nvPr/>
            </p:nvGrpSpPr>
            <p:grpSpPr>
              <a:xfrm>
                <a:off x="3447824" y="2348880"/>
                <a:ext cx="520200" cy="573900"/>
                <a:chOff x="4461399" y="3429000"/>
                <a:chExt cx="520200" cy="573900"/>
              </a:xfrm>
            </p:grpSpPr>
            <p:sp>
              <p:nvSpPr>
                <p:cNvPr id="669" name="Google Shape;669;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 name="Google Shape;670;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71" name="Google Shape;671;p64"/>
              <p:cNvCxnSpPr>
                <a:stCxn id="672" idx="3"/>
                <a:endCxn id="670"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73" name="Google Shape;673;p64"/>
              <p:cNvCxnSpPr>
                <a:stCxn id="674" idx="3"/>
                <a:endCxn id="670"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74" name="Google Shape;674;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72" name="Google Shape;672;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75" name="Google Shape;675;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76" name="Google Shape;676;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77" name="Google Shape;677;p64"/>
            <p:cNvSpPr txBox="1"/>
            <p:nvPr/>
          </p:nvSpPr>
          <p:spPr>
            <a:xfrm>
              <a:off x="5052938" y="1669975"/>
              <a:ext cx="844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8" name="Google Shape;678;p64"/>
            <p:cNvSpPr txBox="1"/>
            <p:nvPr/>
          </p:nvSpPr>
          <p:spPr>
            <a:xfrm>
              <a:off x="5040950" y="2426225"/>
              <a:ext cx="868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9" name="Google Shape;679;p64"/>
            <p:cNvSpPr txBox="1"/>
            <p:nvPr/>
          </p:nvSpPr>
          <p:spPr>
            <a:xfrm>
              <a:off x="8073200" y="1680129"/>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80" name="Google Shape;680;p64"/>
            <p:cNvCxnSpPr>
              <a:stCxn id="669" idx="3"/>
              <a:endCxn id="679" idx="1"/>
            </p:cNvCxnSpPr>
            <p:nvPr/>
          </p:nvCxnSpPr>
          <p:spPr>
            <a:xfrm>
              <a:off x="7885130" y="1854326"/>
              <a:ext cx="188100" cy="1800"/>
            </a:xfrm>
            <a:prstGeom prst="straightConnector1">
              <a:avLst/>
            </a:prstGeom>
            <a:noFill/>
            <a:ln w="19050" cap="flat" cmpd="sng">
              <a:solidFill>
                <a:srgbClr val="000000"/>
              </a:solidFill>
              <a:prstDash val="solid"/>
              <a:round/>
              <a:headEnd type="none" w="sm" len="sm"/>
              <a:tailEnd type="triangle" w="med" len="med"/>
            </a:ln>
          </p:spPr>
        </p:cxnSp>
      </p:grpSp>
      <p:cxnSp>
        <p:nvCxnSpPr>
          <p:cNvPr id="681" name="Google Shape;681;p64"/>
          <p:cNvCxnSpPr/>
          <p:nvPr/>
        </p:nvCxnSpPr>
        <p:spPr>
          <a:xfrm>
            <a:off x="1011808" y="4760881"/>
            <a:ext cx="2331600" cy="0"/>
          </a:xfrm>
          <a:prstGeom prst="straightConnector1">
            <a:avLst/>
          </a:prstGeom>
          <a:noFill/>
          <a:ln w="19050" cap="flat" cmpd="sng">
            <a:solidFill>
              <a:srgbClr val="000000"/>
            </a:solidFill>
            <a:prstDash val="solid"/>
            <a:round/>
            <a:headEnd type="none" w="sm" len="sm"/>
            <a:tailEnd type="triangle" w="med" len="med"/>
          </a:ln>
        </p:spPr>
      </p:cxnSp>
      <p:sp>
        <p:nvSpPr>
          <p:cNvPr id="682" name="Google Shape;682;p64"/>
          <p:cNvSpPr txBox="1"/>
          <p:nvPr/>
        </p:nvSpPr>
        <p:spPr>
          <a:xfrm>
            <a:off x="3343400" y="46572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83" name="Google Shape;683;p64"/>
          <p:cNvSpPr txBox="1"/>
          <p:nvPr/>
        </p:nvSpPr>
        <p:spPr>
          <a:xfrm>
            <a:off x="7121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84" name="Google Shape;684;p64"/>
          <p:cNvGrpSpPr/>
          <p:nvPr/>
        </p:nvGrpSpPr>
        <p:grpSpPr>
          <a:xfrm>
            <a:off x="1281172" y="3680712"/>
            <a:ext cx="1892293" cy="961821"/>
            <a:chOff x="1503305" y="3540186"/>
            <a:chExt cx="1281000" cy="1102500"/>
          </a:xfrm>
        </p:grpSpPr>
        <p:sp>
          <p:nvSpPr>
            <p:cNvPr id="685" name="Google Shape;685;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6" name="Google Shape;686;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7" name="Google Shape;687;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8" name="Google Shape;688;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89" name="Google Shape;689;p64"/>
          <p:cNvCxnSpPr/>
          <p:nvPr/>
        </p:nvCxnSpPr>
        <p:spPr>
          <a:xfrm>
            <a:off x="5142908" y="4773806"/>
            <a:ext cx="2331600" cy="0"/>
          </a:xfrm>
          <a:prstGeom prst="straightConnector1">
            <a:avLst/>
          </a:prstGeom>
          <a:noFill/>
          <a:ln w="19050" cap="flat" cmpd="sng">
            <a:solidFill>
              <a:srgbClr val="000000"/>
            </a:solidFill>
            <a:prstDash val="solid"/>
            <a:round/>
            <a:headEnd type="none" w="sm" len="sm"/>
            <a:tailEnd type="triangle" w="med" len="med"/>
          </a:ln>
        </p:spPr>
      </p:cxnSp>
      <p:sp>
        <p:nvSpPr>
          <p:cNvPr id="690" name="Google Shape;690;p64"/>
          <p:cNvSpPr txBox="1"/>
          <p:nvPr/>
        </p:nvSpPr>
        <p:spPr>
          <a:xfrm>
            <a:off x="7474500" y="4670200"/>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91" name="Google Shape;691;p64"/>
          <p:cNvSpPr txBox="1"/>
          <p:nvPr/>
        </p:nvSpPr>
        <p:spPr>
          <a:xfrm>
            <a:off x="4843200" y="3378575"/>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92" name="Google Shape;692;p64"/>
          <p:cNvGrpSpPr/>
          <p:nvPr/>
        </p:nvGrpSpPr>
        <p:grpSpPr>
          <a:xfrm>
            <a:off x="5634405" y="3553111"/>
            <a:ext cx="1281000" cy="1102500"/>
            <a:chOff x="1503305" y="3540186"/>
            <a:chExt cx="1281000" cy="1102500"/>
          </a:xfrm>
        </p:grpSpPr>
        <p:sp>
          <p:nvSpPr>
            <p:cNvPr id="693" name="Google Shape;693;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4" name="Google Shape;694;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5" name="Google Shape;695;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6" name="Google Shape;696;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97" name="Google Shape;697;p64"/>
          <p:cNvSpPr txBox="1"/>
          <p:nvPr/>
        </p:nvSpPr>
        <p:spPr>
          <a:xfrm>
            <a:off x="29961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sp>
        <p:nvSpPr>
          <p:cNvPr id="698" name="Google Shape;698;p64"/>
          <p:cNvSpPr txBox="1"/>
          <p:nvPr/>
        </p:nvSpPr>
        <p:spPr>
          <a:xfrm>
            <a:off x="7002500" y="3423000"/>
            <a:ext cx="1413000" cy="288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grpSp>
        <p:nvGrpSpPr>
          <p:cNvPr id="699" name="Google Shape;699;p64"/>
          <p:cNvGrpSpPr/>
          <p:nvPr/>
        </p:nvGrpSpPr>
        <p:grpSpPr>
          <a:xfrm>
            <a:off x="6289915" y="4077531"/>
            <a:ext cx="608108" cy="581113"/>
            <a:chOff x="2957796" y="4941912"/>
            <a:chExt cx="625368" cy="685922"/>
          </a:xfrm>
        </p:grpSpPr>
        <p:cxnSp>
          <p:nvCxnSpPr>
            <p:cNvPr id="700" name="Google Shape;700;p64"/>
            <p:cNvCxnSpPr/>
            <p:nvPr/>
          </p:nvCxnSpPr>
          <p:spPr>
            <a:xfrm rot="10800000">
              <a:off x="3330264" y="5375834"/>
              <a:ext cx="252900" cy="252000"/>
            </a:xfrm>
            <a:prstGeom prst="straightConnector1">
              <a:avLst/>
            </a:prstGeom>
            <a:noFill/>
            <a:ln w="19050" cap="flat" cmpd="sng">
              <a:solidFill>
                <a:srgbClr val="FF9900"/>
              </a:solidFill>
              <a:prstDash val="solid"/>
              <a:round/>
              <a:headEnd type="none" w="sm" len="sm"/>
              <a:tailEnd type="stealth" w="med" len="med"/>
            </a:ln>
          </p:spPr>
        </p:cxnSp>
        <p:cxnSp>
          <p:nvCxnSpPr>
            <p:cNvPr id="701" name="Google Shape;701;p64"/>
            <p:cNvCxnSpPr/>
            <p:nvPr/>
          </p:nvCxnSpPr>
          <p:spPr>
            <a:xfrm rot="10800000">
              <a:off x="3164160" y="5169224"/>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2" name="Google Shape;702;p64"/>
            <p:cNvCxnSpPr/>
            <p:nvPr/>
          </p:nvCxnSpPr>
          <p:spPr>
            <a:xfrm rot="10800000">
              <a:off x="2957796" y="4941912"/>
              <a:ext cx="216000" cy="249300"/>
            </a:xfrm>
            <a:prstGeom prst="straightConnector1">
              <a:avLst/>
            </a:prstGeom>
            <a:noFill/>
            <a:ln w="19050" cap="flat" cmpd="sng">
              <a:solidFill>
                <a:srgbClr val="FF9900"/>
              </a:solidFill>
              <a:prstDash val="solid"/>
              <a:round/>
              <a:headEnd type="none" w="sm" len="sm"/>
              <a:tailEnd type="stealth" w="med" len="med"/>
            </a:ln>
          </p:spPr>
        </p:cxnSp>
      </p:grpSp>
      <p:cxnSp>
        <p:nvCxnSpPr>
          <p:cNvPr id="703" name="Google Shape;703;p64"/>
          <p:cNvCxnSpPr/>
          <p:nvPr/>
        </p:nvCxnSpPr>
        <p:spPr>
          <a:xfrm rot="10800000">
            <a:off x="10910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704" name="Google Shape;704;p64"/>
          <p:cNvCxnSpPr/>
          <p:nvPr/>
        </p:nvCxnSpPr>
        <p:spPr>
          <a:xfrm rot="10800000">
            <a:off x="5222105" y="3431179"/>
            <a:ext cx="0" cy="1462800"/>
          </a:xfrm>
          <a:prstGeom prst="straightConnector1">
            <a:avLst/>
          </a:prstGeom>
          <a:noFill/>
          <a:ln w="19050" cap="flat" cmpd="sng">
            <a:solidFill>
              <a:srgbClr val="000000"/>
            </a:solidFill>
            <a:prstDash val="solid"/>
            <a:round/>
            <a:headEnd type="none" w="sm" len="sm"/>
            <a:tailEnd type="triangle" w="med" len="med"/>
          </a:ln>
        </p:spPr>
      </p:cxnSp>
      <p:grpSp>
        <p:nvGrpSpPr>
          <p:cNvPr id="705" name="Google Shape;705;p64"/>
          <p:cNvGrpSpPr/>
          <p:nvPr/>
        </p:nvGrpSpPr>
        <p:grpSpPr>
          <a:xfrm>
            <a:off x="2262975" y="4129130"/>
            <a:ext cx="910511" cy="418348"/>
            <a:chOff x="2719092" y="5051856"/>
            <a:chExt cx="720056" cy="609392"/>
          </a:xfrm>
        </p:grpSpPr>
        <p:cxnSp>
          <p:nvCxnSpPr>
            <p:cNvPr id="706" name="Google Shape;706;p64"/>
            <p:cNvCxnSpPr/>
            <p:nvPr/>
          </p:nvCxnSpPr>
          <p:spPr>
            <a:xfrm rot="10800000">
              <a:off x="3367148" y="5445248"/>
              <a:ext cx="72000" cy="216000"/>
            </a:xfrm>
            <a:prstGeom prst="straightConnector1">
              <a:avLst/>
            </a:prstGeom>
            <a:noFill/>
            <a:ln w="19050" cap="flat" cmpd="sng">
              <a:solidFill>
                <a:srgbClr val="FF9900"/>
              </a:solidFill>
              <a:prstDash val="solid"/>
              <a:round/>
              <a:headEnd type="none" w="sm" len="sm"/>
              <a:tailEnd type="stealth" w="med" len="med"/>
            </a:ln>
          </p:spPr>
        </p:cxnSp>
        <p:cxnSp>
          <p:nvCxnSpPr>
            <p:cNvPr id="707" name="Google Shape;707;p64"/>
            <p:cNvCxnSpPr/>
            <p:nvPr/>
          </p:nvCxnSpPr>
          <p:spPr>
            <a:xfrm rot="10800000">
              <a:off x="3295176" y="5229310"/>
              <a:ext cx="99900" cy="282900"/>
            </a:xfrm>
            <a:prstGeom prst="straightConnector1">
              <a:avLst/>
            </a:prstGeom>
            <a:noFill/>
            <a:ln w="19050" cap="flat" cmpd="sng">
              <a:solidFill>
                <a:srgbClr val="FF9900"/>
              </a:solidFill>
              <a:prstDash val="solid"/>
              <a:round/>
              <a:headEnd type="none" w="sm" len="sm"/>
              <a:tailEnd type="stealth" w="med" len="med"/>
            </a:ln>
          </p:spPr>
        </p:cxnSp>
        <p:cxnSp>
          <p:nvCxnSpPr>
            <p:cNvPr id="708" name="Google Shape;708;p64"/>
            <p:cNvCxnSpPr/>
            <p:nvPr/>
          </p:nvCxnSpPr>
          <p:spPr>
            <a:xfrm rot="10800000">
              <a:off x="3139812" y="5051856"/>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9" name="Google Shape;709;p64"/>
            <p:cNvCxnSpPr/>
            <p:nvPr/>
          </p:nvCxnSpPr>
          <p:spPr>
            <a:xfrm rot="10800000">
              <a:off x="2935116" y="5085184"/>
              <a:ext cx="216000" cy="0"/>
            </a:xfrm>
            <a:prstGeom prst="straightConnector1">
              <a:avLst/>
            </a:prstGeom>
            <a:noFill/>
            <a:ln w="19050" cap="flat" cmpd="sng">
              <a:solidFill>
                <a:srgbClr val="FF9900"/>
              </a:solidFill>
              <a:prstDash val="solid"/>
              <a:round/>
              <a:headEnd type="none" w="sm" len="sm"/>
              <a:tailEnd type="stealth" w="med" len="med"/>
            </a:ln>
          </p:spPr>
        </p:cxnSp>
        <p:cxnSp>
          <p:nvCxnSpPr>
            <p:cNvPr id="710" name="Google Shape;710;p64"/>
            <p:cNvCxnSpPr/>
            <p:nvPr/>
          </p:nvCxnSpPr>
          <p:spPr>
            <a:xfrm rot="10800000">
              <a:off x="2719092" y="5085184"/>
              <a:ext cx="216000" cy="0"/>
            </a:xfrm>
            <a:prstGeom prst="straightConnector1">
              <a:avLst/>
            </a:prstGeom>
            <a:noFill/>
            <a:ln w="19050" cap="flat" cmpd="sng">
              <a:solidFill>
                <a:srgbClr val="FF9900"/>
              </a:solidFill>
              <a:prstDash val="solid"/>
              <a:round/>
              <a:headEnd type="none" w="sm" len="sm"/>
              <a:tailEnd type="stealth" w="med" len="med"/>
            </a:ln>
          </p:spPr>
        </p:cxnSp>
      </p:grpSp>
    </p:spTree>
    <p:extLst>
      <p:ext uri="{BB962C8B-B14F-4D97-AF65-F5344CB8AC3E}">
        <p14:creationId xmlns:p14="http://schemas.microsoft.com/office/powerpoint/2010/main" val="3599562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60BA-67A9-5E45-99FA-D817F3838DB2}"/>
              </a:ext>
            </a:extLst>
          </p:cNvPr>
          <p:cNvSpPr>
            <a:spLocks noGrp="1"/>
          </p:cNvSpPr>
          <p:nvPr>
            <p:ph type="title"/>
          </p:nvPr>
        </p:nvSpPr>
        <p:spPr/>
        <p:txBody>
          <a:bodyPr/>
          <a:lstStyle/>
          <a:p>
            <a:r>
              <a:rPr lang="zh-TW" altLang="en-US" dirty="0"/>
              <a:t>什麼</a:t>
            </a:r>
            <a:r>
              <a:rPr lang="zh-TW" altLang="en-US" dirty="0" smtClean="0"/>
              <a:t>是</a:t>
            </a:r>
            <a:r>
              <a:rPr lang="zh-TW" altLang="en-US" b="1" dirty="0"/>
              <a:t>正規化</a:t>
            </a:r>
            <a:r>
              <a:rPr lang="zh-TW" altLang="en-US" dirty="0" smtClean="0"/>
              <a:t>？</a:t>
            </a:r>
            <a:endParaRPr lang="en-US" dirty="0"/>
          </a:p>
        </p:txBody>
      </p:sp>
      <p:sp>
        <p:nvSpPr>
          <p:cNvPr id="3" name="Text Placeholder 2">
            <a:extLst>
              <a:ext uri="{FF2B5EF4-FFF2-40B4-BE49-F238E27FC236}">
                <a16:creationId xmlns:a16="http://schemas.microsoft.com/office/drawing/2014/main" id="{98AA8140-6415-3B46-9AEA-9FF9710FE870}"/>
              </a:ext>
            </a:extLst>
          </p:cNvPr>
          <p:cNvSpPr>
            <a:spLocks noGrp="1"/>
          </p:cNvSpPr>
          <p:nvPr>
            <p:ph type="body" idx="1"/>
          </p:nvPr>
        </p:nvSpPr>
        <p:spPr/>
        <p:txBody>
          <a:bodyPr/>
          <a:lstStyle/>
          <a:p>
            <a:r>
              <a:rPr lang="zh-TW" altLang="en-US" dirty="0" smtClean="0"/>
              <a:t>特徵</a:t>
            </a:r>
            <a:r>
              <a:rPr lang="zh-TW" altLang="en-US" dirty="0"/>
              <a:t>正規化</a:t>
            </a:r>
            <a:r>
              <a:rPr lang="en-US" altLang="zh-TW" dirty="0" smtClean="0"/>
              <a:t>(</a:t>
            </a:r>
            <a:r>
              <a:rPr lang="en-US" dirty="0"/>
              <a:t>normalization)</a:t>
            </a:r>
            <a:r>
              <a:rPr lang="zh-TW" altLang="en-US" dirty="0"/>
              <a:t>是將特徵資料按比例縮放，讓資料落在某一特定的區間。</a:t>
            </a:r>
            <a:endParaRPr lang="en-US" altLang="zh-TW" dirty="0"/>
          </a:p>
          <a:p>
            <a:endParaRPr lang="en-US" altLang="zh-TW" dirty="0"/>
          </a:p>
          <a:p>
            <a:r>
              <a:rPr lang="zh-TW" altLang="en-US" dirty="0"/>
              <a:t>通常有兩</a:t>
            </a:r>
            <a:r>
              <a:rPr lang="zh-TW" altLang="en-US" dirty="0" smtClean="0"/>
              <a:t>種</a:t>
            </a:r>
            <a:r>
              <a:rPr lang="zh-TW" altLang="en-US" dirty="0"/>
              <a:t>正規化</a:t>
            </a:r>
            <a:r>
              <a:rPr lang="zh-TW" altLang="en-US" dirty="0" smtClean="0"/>
              <a:t>的</a:t>
            </a:r>
            <a:r>
              <a:rPr lang="zh-TW" altLang="en-US" dirty="0"/>
              <a:t>方法：</a:t>
            </a:r>
            <a:endParaRPr lang="en-US" altLang="zh-TW" dirty="0"/>
          </a:p>
          <a:p>
            <a:pPr lvl="1"/>
            <a:r>
              <a:rPr lang="en-US" dirty="0"/>
              <a:t>min max normalization：</a:t>
            </a:r>
          </a:p>
          <a:p>
            <a:pPr marL="596900" lvl="1" indent="0">
              <a:buNone/>
            </a:pPr>
            <a:r>
              <a:rPr lang="zh-TW" altLang="en-US" dirty="0"/>
              <a:t>會將特徵數據按比例縮放到</a:t>
            </a:r>
            <a:r>
              <a:rPr lang="en-US" altLang="zh-TW" dirty="0"/>
              <a:t>0</a:t>
            </a:r>
            <a:r>
              <a:rPr lang="zh-TW" altLang="en-US" dirty="0"/>
              <a:t>到</a:t>
            </a:r>
            <a:r>
              <a:rPr lang="en-US" altLang="zh-TW" dirty="0"/>
              <a:t>1</a:t>
            </a:r>
            <a:r>
              <a:rPr lang="zh-TW" altLang="en-US" dirty="0"/>
              <a:t>的區間，（或是</a:t>
            </a:r>
            <a:r>
              <a:rPr lang="en-US" altLang="zh-TW" dirty="0"/>
              <a:t>-1</a:t>
            </a:r>
            <a:r>
              <a:rPr lang="zh-TW" altLang="en-US" dirty="0"/>
              <a:t>到</a:t>
            </a:r>
            <a:r>
              <a:rPr lang="en-US" altLang="zh-TW" dirty="0"/>
              <a:t>1</a:t>
            </a:r>
            <a:r>
              <a:rPr lang="zh-TW" altLang="en-US" dirty="0"/>
              <a:t>）。</a:t>
            </a:r>
            <a:endParaRPr lang="en-US" altLang="zh-TW" dirty="0"/>
          </a:p>
          <a:p>
            <a:pPr lvl="1"/>
            <a:r>
              <a:rPr lang="en-US" dirty="0"/>
              <a:t>standard deviation normalization：</a:t>
            </a:r>
          </a:p>
          <a:p>
            <a:pPr marL="596900" lvl="1" indent="0">
              <a:buNone/>
            </a:pPr>
            <a:r>
              <a:rPr lang="zh-TW" altLang="en-US" dirty="0"/>
              <a:t>會將所有特徵數據縮放成平均為</a:t>
            </a:r>
            <a:r>
              <a:rPr lang="en-US" altLang="zh-TW" dirty="0"/>
              <a:t>0</a:t>
            </a:r>
            <a:r>
              <a:rPr lang="zh-TW" altLang="en-US" dirty="0"/>
              <a:t>、平方差為</a:t>
            </a:r>
            <a:r>
              <a:rPr lang="en-US" altLang="zh-TW" dirty="0"/>
              <a:t>1</a:t>
            </a:r>
            <a:r>
              <a:rPr lang="zh-TW" altLang="en-US" dirty="0"/>
              <a:t>。</a:t>
            </a:r>
            <a:endParaRPr lang="en-US" dirty="0"/>
          </a:p>
        </p:txBody>
      </p:sp>
      <p:sp>
        <p:nvSpPr>
          <p:cNvPr id="4" name="Rectangle 3">
            <a:extLst>
              <a:ext uri="{FF2B5EF4-FFF2-40B4-BE49-F238E27FC236}">
                <a16:creationId xmlns:a16="http://schemas.microsoft.com/office/drawing/2014/main" id="{67443D92-099A-0D48-8439-345991B2AF1E}"/>
              </a:ext>
            </a:extLst>
          </p:cNvPr>
          <p:cNvSpPr/>
          <p:nvPr/>
        </p:nvSpPr>
        <p:spPr>
          <a:xfrm>
            <a:off x="7543757" y="4525452"/>
            <a:ext cx="586409" cy="307777"/>
          </a:xfrm>
          <a:prstGeom prst="rect">
            <a:avLst/>
          </a:prstGeom>
        </p:spPr>
        <p:txBody>
          <a:bodyPr wrap="square">
            <a:spAutoFit/>
          </a:bodyPr>
          <a:lstStyle/>
          <a:p>
            <a:r>
              <a:rPr lang="zh-TW" altLang="en-US" dirty="0">
                <a:hlinkClick r:id="rId3"/>
              </a:rPr>
              <a:t>參考</a:t>
            </a:r>
            <a:endParaRPr lang="en-US" dirty="0"/>
          </a:p>
        </p:txBody>
      </p:sp>
      <p:pic>
        <p:nvPicPr>
          <p:cNvPr id="5" name="Picture 4">
            <a:extLst>
              <a:ext uri="{FF2B5EF4-FFF2-40B4-BE49-F238E27FC236}">
                <a16:creationId xmlns:a16="http://schemas.microsoft.com/office/drawing/2014/main" id="{C05AACF9-C635-4D4F-8615-DBBC5FA99148}"/>
              </a:ext>
            </a:extLst>
          </p:cNvPr>
          <p:cNvPicPr>
            <a:picLocks noChangeAspect="1"/>
          </p:cNvPicPr>
          <p:nvPr/>
        </p:nvPicPr>
        <p:blipFill>
          <a:blip r:embed="rId4"/>
          <a:stretch>
            <a:fillRect/>
          </a:stretch>
        </p:blipFill>
        <p:spPr>
          <a:xfrm>
            <a:off x="5041624" y="4219410"/>
            <a:ext cx="612085" cy="612085"/>
          </a:xfrm>
          <a:prstGeom prst="rect">
            <a:avLst/>
          </a:prstGeom>
        </p:spPr>
      </p:pic>
      <p:sp>
        <p:nvSpPr>
          <p:cNvPr id="6" name="Rectangle 5">
            <a:extLst>
              <a:ext uri="{FF2B5EF4-FFF2-40B4-BE49-F238E27FC236}">
                <a16:creationId xmlns:a16="http://schemas.microsoft.com/office/drawing/2014/main" id="{B1A5EFAB-859D-0747-AF6F-DC3D7976DCF7}"/>
              </a:ext>
            </a:extLst>
          </p:cNvPr>
          <p:cNvSpPr/>
          <p:nvPr/>
        </p:nvSpPr>
        <p:spPr>
          <a:xfrm>
            <a:off x="5562414" y="4611373"/>
            <a:ext cx="2082621" cy="246221"/>
          </a:xfrm>
          <a:prstGeom prst="rect">
            <a:avLst/>
          </a:prstGeom>
        </p:spPr>
        <p:txBody>
          <a:bodyPr wrap="none">
            <a:spAutoFit/>
          </a:bodyPr>
          <a:lstStyle/>
          <a:p>
            <a:r>
              <a:rPr lang="en-US" sz="1000" dirty="0">
                <a:solidFill>
                  <a:srgbClr val="FF62A2"/>
                </a:solidFill>
                <a:latin typeface="Menlo" panose="020B0609030804020204" pitchFamily="49" charset="0"/>
              </a:rPr>
              <a:t>Sklearn </a:t>
            </a:r>
            <a:r>
              <a:rPr lang="zh-CN" altLang="en-US" sz="1000" dirty="0">
                <a:solidFill>
                  <a:srgbClr val="FF62A2"/>
                </a:solidFill>
                <a:latin typeface="Menlo" panose="020B0609030804020204" pitchFamily="49" charset="0"/>
              </a:rPr>
              <a:t>有提供</a:t>
            </a:r>
            <a:r>
              <a:rPr lang="zh-CN" altLang="en-US" sz="1000" dirty="0" smtClean="0">
                <a:solidFill>
                  <a:srgbClr val="FF62A2"/>
                </a:solidFill>
                <a:latin typeface="Menlo" panose="020B0609030804020204" pitchFamily="49" charset="0"/>
              </a:rPr>
              <a:t>許多</a:t>
            </a:r>
            <a:r>
              <a:rPr lang="zh-TW" altLang="en-US" sz="1000" dirty="0" smtClean="0">
                <a:solidFill>
                  <a:srgbClr val="FF62A2"/>
                </a:solidFill>
                <a:latin typeface="Menlo" panose="020B0609030804020204" pitchFamily="49" charset="0"/>
              </a:rPr>
              <a:t>正規</a:t>
            </a:r>
            <a:r>
              <a:rPr lang="zh-CN" altLang="en-US" sz="1000" dirty="0" smtClean="0">
                <a:solidFill>
                  <a:srgbClr val="FF62A2"/>
                </a:solidFill>
                <a:latin typeface="Menlo" panose="020B0609030804020204" pitchFamily="49" charset="0"/>
              </a:rPr>
              <a:t>化</a:t>
            </a:r>
            <a:r>
              <a:rPr lang="zh-CN" altLang="en-US" sz="1000" dirty="0">
                <a:solidFill>
                  <a:srgbClr val="FF62A2"/>
                </a:solidFill>
                <a:latin typeface="Menlo" panose="020B0609030804020204" pitchFamily="49" charset="0"/>
              </a:rPr>
              <a:t>方式</a:t>
            </a:r>
            <a:endParaRPr lang="en-US" sz="1000" dirty="0">
              <a:solidFill>
                <a:srgbClr val="FF62A2"/>
              </a:solidFill>
            </a:endParaRPr>
          </a:p>
        </p:txBody>
      </p:sp>
    </p:spTree>
    <p:extLst>
      <p:ext uri="{BB962C8B-B14F-4D97-AF65-F5344CB8AC3E}">
        <p14:creationId xmlns:p14="http://schemas.microsoft.com/office/powerpoint/2010/main" val="901269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正規化優點</a:t>
            </a:r>
            <a:r>
              <a:rPr lang="zh-TW" altLang="en-US" dirty="0" smtClean="0"/>
              <a:t>？</a:t>
            </a:r>
            <a:endParaRPr lang="zh-TW" altLang="en-US" dirty="0"/>
          </a:p>
        </p:txBody>
      </p:sp>
      <p:sp>
        <p:nvSpPr>
          <p:cNvPr id="4" name="Rounded Rectangle 144">
            <a:extLst>
              <a:ext uri="{FF2B5EF4-FFF2-40B4-BE49-F238E27FC236}">
                <a16:creationId xmlns:a16="http://schemas.microsoft.com/office/drawing/2014/main" id="{B3AEA45B-991C-5D4E-88DB-D57259AE4242}"/>
              </a:ext>
            </a:extLst>
          </p:cNvPr>
          <p:cNvSpPr/>
          <p:nvPr/>
        </p:nvSpPr>
        <p:spPr>
          <a:xfrm>
            <a:off x="760060" y="1772640"/>
            <a:ext cx="3283549" cy="450412"/>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45">
            <a:extLst>
              <a:ext uri="{FF2B5EF4-FFF2-40B4-BE49-F238E27FC236}">
                <a16:creationId xmlns:a16="http://schemas.microsoft.com/office/drawing/2014/main" id="{92EB21B0-DE80-4641-90E7-FBB1C5FF1AE3}"/>
              </a:ext>
            </a:extLst>
          </p:cNvPr>
          <p:cNvSpPr/>
          <p:nvPr/>
        </p:nvSpPr>
        <p:spPr>
          <a:xfrm>
            <a:off x="1020102" y="1813180"/>
            <a:ext cx="2763466" cy="369332"/>
          </a:xfrm>
          <a:prstGeom prst="rect">
            <a:avLst/>
          </a:prstGeom>
        </p:spPr>
        <p:txBody>
          <a:bodyPr wrap="square">
            <a:spAutoFit/>
          </a:bodyPr>
          <a:lstStyle/>
          <a:p>
            <a:r>
              <a:rPr lang="en-US" altLang="zh-TW" sz="1800" b="1" dirty="0">
                <a:solidFill>
                  <a:schemeClr val="bg1"/>
                </a:solidFill>
              </a:rPr>
              <a:t>1. </a:t>
            </a:r>
            <a:r>
              <a:rPr lang="zh-TW" altLang="en-US" sz="1800" b="1" dirty="0">
                <a:solidFill>
                  <a:schemeClr val="bg1"/>
                </a:solidFill>
              </a:rPr>
              <a:t>提升模型的收斂速度</a:t>
            </a:r>
            <a:endParaRPr lang="zh-TW" altLang="en-US" sz="1800" dirty="0">
              <a:solidFill>
                <a:schemeClr val="bg1"/>
              </a:solidFill>
            </a:endParaRPr>
          </a:p>
        </p:txBody>
      </p:sp>
      <p:sp>
        <p:nvSpPr>
          <p:cNvPr id="6" name="Rounded Rectangle 144">
            <a:extLst>
              <a:ext uri="{FF2B5EF4-FFF2-40B4-BE49-F238E27FC236}">
                <a16:creationId xmlns:a16="http://schemas.microsoft.com/office/drawing/2014/main" id="{B3AEA45B-991C-5D4E-88DB-D57259AE4242}"/>
              </a:ext>
            </a:extLst>
          </p:cNvPr>
          <p:cNvSpPr/>
          <p:nvPr/>
        </p:nvSpPr>
        <p:spPr>
          <a:xfrm>
            <a:off x="4666159" y="1772640"/>
            <a:ext cx="3283549" cy="450412"/>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45">
            <a:extLst>
              <a:ext uri="{FF2B5EF4-FFF2-40B4-BE49-F238E27FC236}">
                <a16:creationId xmlns:a16="http://schemas.microsoft.com/office/drawing/2014/main" id="{92EB21B0-DE80-4641-90E7-FBB1C5FF1AE3}"/>
              </a:ext>
            </a:extLst>
          </p:cNvPr>
          <p:cNvSpPr/>
          <p:nvPr/>
        </p:nvSpPr>
        <p:spPr>
          <a:xfrm>
            <a:off x="5250911" y="1813180"/>
            <a:ext cx="2562827" cy="369332"/>
          </a:xfrm>
          <a:prstGeom prst="rect">
            <a:avLst/>
          </a:prstGeom>
        </p:spPr>
        <p:txBody>
          <a:bodyPr wrap="square">
            <a:spAutoFit/>
          </a:bodyPr>
          <a:lstStyle/>
          <a:p>
            <a:r>
              <a:rPr lang="en-US" altLang="zh-TW" sz="1800" b="1" dirty="0">
                <a:solidFill>
                  <a:schemeClr val="bg1"/>
                </a:solidFill>
              </a:rPr>
              <a:t>2. </a:t>
            </a:r>
            <a:r>
              <a:rPr lang="zh-TW" altLang="en-US" sz="1800" b="1" dirty="0">
                <a:solidFill>
                  <a:schemeClr val="bg1"/>
                </a:solidFill>
              </a:rPr>
              <a:t>提高模型的精準度</a:t>
            </a:r>
            <a:endParaRPr lang="zh-TW" altLang="en-US" sz="1800" dirty="0">
              <a:solidFill>
                <a:schemeClr val="bg1"/>
              </a:solidFill>
            </a:endParaRPr>
          </a:p>
        </p:txBody>
      </p:sp>
      <p:cxnSp>
        <p:nvCxnSpPr>
          <p:cNvPr id="8" name="Google Shape;689;p64"/>
          <p:cNvCxnSpPr/>
          <p:nvPr/>
        </p:nvCxnSpPr>
        <p:spPr>
          <a:xfrm>
            <a:off x="3258125" y="4325936"/>
            <a:ext cx="2331600" cy="0"/>
          </a:xfrm>
          <a:prstGeom prst="straightConnector1">
            <a:avLst/>
          </a:prstGeom>
          <a:noFill/>
          <a:ln w="19050" cap="flat" cmpd="sng">
            <a:solidFill>
              <a:srgbClr val="000000"/>
            </a:solidFill>
            <a:prstDash val="solid"/>
            <a:round/>
            <a:headEnd type="none" w="sm" len="sm"/>
            <a:tailEnd type="triangle" w="med" len="med"/>
          </a:ln>
        </p:spPr>
      </p:cxnSp>
      <p:sp>
        <p:nvSpPr>
          <p:cNvPr id="9" name="Google Shape;690;p64"/>
          <p:cNvSpPr txBox="1"/>
          <p:nvPr/>
        </p:nvSpPr>
        <p:spPr>
          <a:xfrm>
            <a:off x="5589717" y="4222330"/>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10" name="Google Shape;691;p64"/>
          <p:cNvSpPr txBox="1"/>
          <p:nvPr/>
        </p:nvSpPr>
        <p:spPr>
          <a:xfrm>
            <a:off x="2958417" y="2930705"/>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11" name="Google Shape;692;p64"/>
          <p:cNvGrpSpPr/>
          <p:nvPr/>
        </p:nvGrpSpPr>
        <p:grpSpPr>
          <a:xfrm>
            <a:off x="3749622" y="3105241"/>
            <a:ext cx="1281000" cy="1102500"/>
            <a:chOff x="1503305" y="3540186"/>
            <a:chExt cx="1281000" cy="1102500"/>
          </a:xfrm>
        </p:grpSpPr>
        <p:sp>
          <p:nvSpPr>
            <p:cNvPr id="12" name="Google Shape;693;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 name="Google Shape;694;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 name="Google Shape;695;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 name="Google Shape;696;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7" name="Google Shape;699;p64"/>
          <p:cNvGrpSpPr/>
          <p:nvPr/>
        </p:nvGrpSpPr>
        <p:grpSpPr>
          <a:xfrm>
            <a:off x="4405132" y="3629661"/>
            <a:ext cx="608108" cy="581113"/>
            <a:chOff x="2957796" y="4941912"/>
            <a:chExt cx="625368" cy="685922"/>
          </a:xfrm>
        </p:grpSpPr>
        <p:cxnSp>
          <p:nvCxnSpPr>
            <p:cNvPr id="18" name="Google Shape;700;p64"/>
            <p:cNvCxnSpPr/>
            <p:nvPr/>
          </p:nvCxnSpPr>
          <p:spPr>
            <a:xfrm rot="10800000">
              <a:off x="3330264" y="5375834"/>
              <a:ext cx="252900" cy="252000"/>
            </a:xfrm>
            <a:prstGeom prst="straightConnector1">
              <a:avLst/>
            </a:prstGeom>
            <a:noFill/>
            <a:ln w="19050" cap="flat" cmpd="sng">
              <a:solidFill>
                <a:srgbClr val="FF9900"/>
              </a:solidFill>
              <a:prstDash val="solid"/>
              <a:round/>
              <a:headEnd type="none" w="sm" len="sm"/>
              <a:tailEnd type="stealth" w="med" len="med"/>
            </a:ln>
          </p:spPr>
        </p:cxnSp>
        <p:cxnSp>
          <p:nvCxnSpPr>
            <p:cNvPr id="19" name="Google Shape;701;p64"/>
            <p:cNvCxnSpPr/>
            <p:nvPr/>
          </p:nvCxnSpPr>
          <p:spPr>
            <a:xfrm rot="10800000">
              <a:off x="3164160" y="5169224"/>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20" name="Google Shape;702;p64"/>
            <p:cNvCxnSpPr/>
            <p:nvPr/>
          </p:nvCxnSpPr>
          <p:spPr>
            <a:xfrm rot="10800000">
              <a:off x="2957796" y="4941912"/>
              <a:ext cx="216000" cy="249300"/>
            </a:xfrm>
            <a:prstGeom prst="straightConnector1">
              <a:avLst/>
            </a:prstGeom>
            <a:noFill/>
            <a:ln w="19050" cap="flat" cmpd="sng">
              <a:solidFill>
                <a:srgbClr val="FF9900"/>
              </a:solidFill>
              <a:prstDash val="solid"/>
              <a:round/>
              <a:headEnd type="none" w="sm" len="sm"/>
              <a:tailEnd type="stealth" w="med" len="med"/>
            </a:ln>
          </p:spPr>
        </p:cxnSp>
      </p:grpSp>
      <p:cxnSp>
        <p:nvCxnSpPr>
          <p:cNvPr id="21" name="Google Shape;704;p64"/>
          <p:cNvCxnSpPr/>
          <p:nvPr/>
        </p:nvCxnSpPr>
        <p:spPr>
          <a:xfrm rot="10800000">
            <a:off x="3337322" y="2983309"/>
            <a:ext cx="0" cy="1462800"/>
          </a:xfrm>
          <a:prstGeom prst="straightConnector1">
            <a:avLst/>
          </a:prstGeom>
          <a:noFill/>
          <a:ln w="19050" cap="flat" cmpd="sng">
            <a:solidFill>
              <a:srgbClr val="000000"/>
            </a:solidFill>
            <a:prstDash val="solid"/>
            <a:round/>
            <a:headEnd type="none" w="sm" len="sm"/>
            <a:tailEnd type="triangle" w="med" len="med"/>
          </a:ln>
        </p:spPr>
      </p:cxnSp>
    </p:spTree>
    <p:extLst>
      <p:ext uri="{BB962C8B-B14F-4D97-AF65-F5344CB8AC3E}">
        <p14:creationId xmlns:p14="http://schemas.microsoft.com/office/powerpoint/2010/main" val="106140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比較有無 re-scale 對訓練結果的差異</a:t>
            </a:r>
            <a:endParaRPr dirty="0"/>
          </a:p>
        </p:txBody>
      </p:sp>
      <p:pic>
        <p:nvPicPr>
          <p:cNvPr id="716" name="Google Shape;716;p65"/>
          <p:cNvPicPr preferRelativeResize="0"/>
          <p:nvPr/>
        </p:nvPicPr>
        <p:blipFill rotWithShape="1">
          <a:blip r:embed="rId3">
            <a:alphaModFix/>
          </a:blip>
          <a:srcRect/>
          <a:stretch/>
        </p:blipFill>
        <p:spPr>
          <a:xfrm>
            <a:off x="1755000" y="761325"/>
            <a:ext cx="5634000" cy="4047359"/>
          </a:xfrm>
          <a:prstGeom prst="rect">
            <a:avLst/>
          </a:prstGeom>
          <a:noFill/>
          <a:ln>
            <a:noFill/>
          </a:ln>
        </p:spPr>
      </p:pic>
    </p:spTree>
    <p:extLst>
      <p:ext uri="{BB962C8B-B14F-4D97-AF65-F5344CB8AC3E}">
        <p14:creationId xmlns:p14="http://schemas.microsoft.com/office/powerpoint/2010/main" val="40712098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6 步驟建立深度學習模型</a:t>
            </a:r>
            <a:endParaRPr dirty="0"/>
          </a:p>
        </p:txBody>
      </p:sp>
      <p:sp>
        <p:nvSpPr>
          <p:cNvPr id="779" name="Google Shape;779;p71"/>
          <p:cNvSpPr txBox="1">
            <a:spLocks noGrp="1"/>
          </p:cNvSpPr>
          <p:nvPr>
            <p:ph type="body" idx="1"/>
          </p:nvPr>
        </p:nvSpPr>
        <p:spPr>
          <a:xfrm>
            <a:off x="311700" y="900650"/>
            <a:ext cx="8520600" cy="4079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AutoNum type="arabicPeriod"/>
            </a:pPr>
            <a:r>
              <a:rPr lang="zh-TW" sz="2400" dirty="0"/>
              <a:t>決定隱藏層 (hidden layers) 的深度 (層數) 和寬度 (神經元數)</a:t>
            </a:r>
            <a:endParaRPr sz="2400" dirty="0"/>
          </a:p>
          <a:p>
            <a:pPr marL="457200" lvl="0" indent="-381000" algn="l" rtl="0">
              <a:lnSpc>
                <a:spcPct val="115000"/>
              </a:lnSpc>
              <a:spcBef>
                <a:spcPts val="0"/>
              </a:spcBef>
              <a:spcAft>
                <a:spcPts val="0"/>
              </a:spcAft>
              <a:buSzPts val="2400"/>
              <a:buAutoNum type="arabicPeriod"/>
            </a:pPr>
            <a:r>
              <a:rPr lang="zh-TW" sz="2400" dirty="0"/>
              <a:t>決定每層使用</a:t>
            </a:r>
            <a:r>
              <a:rPr lang="zh-TW" sz="2400" dirty="0" smtClean="0"/>
              <a:t>的</a:t>
            </a:r>
            <a:r>
              <a:rPr lang="zh-TW" altLang="en-US" sz="2400" dirty="0"/>
              <a:t>激</a:t>
            </a:r>
            <a:r>
              <a:rPr lang="zh-TW" altLang="en-US" sz="2400" dirty="0" smtClean="0"/>
              <a:t>發</a:t>
            </a:r>
            <a:r>
              <a:rPr lang="zh-TW" sz="2400" dirty="0" smtClean="0"/>
              <a:t>函數 </a:t>
            </a:r>
            <a:r>
              <a:rPr lang="zh-TW" sz="2400" dirty="0"/>
              <a:t>(activation function)</a:t>
            </a:r>
            <a:endParaRPr sz="2400" dirty="0"/>
          </a:p>
          <a:p>
            <a:pPr marL="457200" lvl="0" indent="-381000" algn="l" rtl="0">
              <a:lnSpc>
                <a:spcPct val="115000"/>
              </a:lnSpc>
              <a:spcBef>
                <a:spcPts val="0"/>
              </a:spcBef>
              <a:spcAft>
                <a:spcPts val="0"/>
              </a:spcAft>
              <a:buSzPts val="2400"/>
              <a:buAutoNum type="arabicPeriod"/>
            </a:pPr>
            <a:r>
              <a:rPr lang="zh-TW" sz="2400" dirty="0"/>
              <a:t>決定模型的損失函數 (loss function)</a:t>
            </a:r>
            <a:endParaRPr sz="2400" dirty="0"/>
          </a:p>
          <a:p>
            <a:pPr marL="457200" lvl="0" indent="-381000" algn="l" rtl="0">
              <a:lnSpc>
                <a:spcPct val="115000"/>
              </a:lnSpc>
              <a:spcBef>
                <a:spcPts val="0"/>
              </a:spcBef>
              <a:spcAft>
                <a:spcPts val="0"/>
              </a:spcAft>
              <a:buSzPts val="2400"/>
              <a:buAutoNum type="arabicPeriod"/>
            </a:pPr>
            <a:r>
              <a:rPr lang="zh-TW" sz="2400" dirty="0"/>
              <a:t>決定優化器 (optimizer)，及超參數</a:t>
            </a:r>
            <a:endParaRPr sz="2400" dirty="0"/>
          </a:p>
          <a:p>
            <a:pPr marL="914400" lvl="1" indent="-355600" algn="l" rtl="0">
              <a:lnSpc>
                <a:spcPct val="115000"/>
              </a:lnSpc>
              <a:spcBef>
                <a:spcPts val="0"/>
              </a:spcBef>
              <a:spcAft>
                <a:spcPts val="0"/>
              </a:spcAft>
              <a:buSzPts val="2000"/>
              <a:buChar char="●"/>
            </a:pPr>
            <a:r>
              <a:rPr lang="zh-TW" sz="2000" dirty="0"/>
              <a:t>學習率 (learning rate)</a:t>
            </a:r>
            <a:endParaRPr sz="2000" dirty="0"/>
          </a:p>
          <a:p>
            <a:pPr marL="914400" lvl="1" indent="-355600" algn="l" rtl="0">
              <a:lnSpc>
                <a:spcPct val="115000"/>
              </a:lnSpc>
              <a:spcBef>
                <a:spcPts val="0"/>
              </a:spcBef>
              <a:spcAft>
                <a:spcPts val="0"/>
              </a:spcAft>
              <a:buSzPts val="2000"/>
              <a:buChar char="●"/>
            </a:pPr>
            <a:r>
              <a:rPr lang="zh-TW" sz="2000" dirty="0"/>
              <a:t>動量 (momentum)</a:t>
            </a:r>
            <a:endParaRPr sz="2000" dirty="0"/>
          </a:p>
          <a:p>
            <a:pPr marL="914400" lvl="1" indent="-355600" algn="l" rtl="0">
              <a:lnSpc>
                <a:spcPct val="115000"/>
              </a:lnSpc>
              <a:spcBef>
                <a:spcPts val="0"/>
              </a:spcBef>
              <a:spcAft>
                <a:spcPts val="0"/>
              </a:spcAft>
              <a:buSzPts val="2000"/>
              <a:buChar char="●"/>
            </a:pPr>
            <a:r>
              <a:rPr lang="zh-TW" sz="2000" dirty="0"/>
              <a:t>衰退率 (decay)</a:t>
            </a:r>
            <a:endParaRPr sz="2000" dirty="0"/>
          </a:p>
          <a:p>
            <a:pPr marL="457200" lvl="0" indent="-381000" algn="l" rtl="0">
              <a:lnSpc>
                <a:spcPct val="115000"/>
              </a:lnSpc>
              <a:spcBef>
                <a:spcPts val="0"/>
              </a:spcBef>
              <a:spcAft>
                <a:spcPts val="0"/>
              </a:spcAft>
              <a:buSzPts val="2400"/>
              <a:buAutoNum type="arabicPeriod"/>
            </a:pPr>
            <a:r>
              <a:rPr lang="zh-TW" sz="2400" dirty="0"/>
              <a:t>編譯模型 (compile model)</a:t>
            </a:r>
            <a:endParaRPr sz="2400" dirty="0"/>
          </a:p>
          <a:p>
            <a:pPr marL="457200" lvl="0" indent="-381000" algn="l" rtl="0">
              <a:lnSpc>
                <a:spcPct val="115000"/>
              </a:lnSpc>
              <a:spcBef>
                <a:spcPts val="0"/>
              </a:spcBef>
              <a:spcAft>
                <a:spcPts val="0"/>
              </a:spcAft>
              <a:buSzPts val="2400"/>
              <a:buAutoNum type="arabicPeriod"/>
            </a:pPr>
            <a:r>
              <a:rPr lang="zh-TW" sz="2400" dirty="0"/>
              <a:t>開始訓練 (fit model)</a:t>
            </a:r>
            <a:endParaRPr sz="2400" dirty="0"/>
          </a:p>
        </p:txBody>
      </p:sp>
    </p:spTree>
    <p:extLst>
      <p:ext uri="{BB962C8B-B14F-4D97-AF65-F5344CB8AC3E}">
        <p14:creationId xmlns:p14="http://schemas.microsoft.com/office/powerpoint/2010/main" val="3468914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92"/>
          <p:cNvSpPr txBox="1"/>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zh-TW" sz="3400" b="0" i="0" u="none" strike="noStrike" cap="none">
                <a:solidFill>
                  <a:srgbClr val="1D6DA7"/>
                </a:solidFill>
                <a:latin typeface="Calibri"/>
                <a:ea typeface="Calibri"/>
                <a:cs typeface="Calibri"/>
                <a:sym typeface="Calibri"/>
              </a:rPr>
              <a:t>不同Loss Function對參數空間的差異</a:t>
            </a:r>
            <a:endParaRPr sz="3400" b="0" i="0" u="none" strike="noStrike" cap="none">
              <a:solidFill>
                <a:srgbClr val="1D6DA7"/>
              </a:solidFill>
              <a:latin typeface="Calibri"/>
              <a:ea typeface="Calibri"/>
              <a:cs typeface="Calibri"/>
              <a:sym typeface="Calibri"/>
            </a:endParaRPr>
          </a:p>
        </p:txBody>
      </p:sp>
      <p:pic>
        <p:nvPicPr>
          <p:cNvPr id="1107" name="Google Shape;1107;p92"/>
          <p:cNvPicPr preferRelativeResize="0"/>
          <p:nvPr/>
        </p:nvPicPr>
        <p:blipFill rotWithShape="1">
          <a:blip r:embed="rId3">
            <a:alphaModFix/>
          </a:blip>
          <a:srcRect/>
          <a:stretch/>
        </p:blipFill>
        <p:spPr>
          <a:xfrm>
            <a:off x="1920868" y="883575"/>
            <a:ext cx="5302256" cy="4052839"/>
          </a:xfrm>
          <a:prstGeom prst="rect">
            <a:avLst/>
          </a:prstGeom>
          <a:noFill/>
          <a:ln>
            <a:noFill/>
          </a:ln>
        </p:spPr>
      </p:pic>
      <p:grpSp>
        <p:nvGrpSpPr>
          <p:cNvPr id="1108" name="Google Shape;1108;p92"/>
          <p:cNvGrpSpPr/>
          <p:nvPr/>
        </p:nvGrpSpPr>
        <p:grpSpPr>
          <a:xfrm>
            <a:off x="2532275" y="2276176"/>
            <a:ext cx="747618" cy="924919"/>
            <a:chOff x="2608450" y="2366601"/>
            <a:chExt cx="747618" cy="924919"/>
          </a:xfrm>
        </p:grpSpPr>
        <p:sp>
          <p:nvSpPr>
            <p:cNvPr id="1109" name="Google Shape;1109;p92"/>
            <p:cNvSpPr/>
            <p:nvPr/>
          </p:nvSpPr>
          <p:spPr>
            <a:xfrm>
              <a:off x="2608450" y="2366601"/>
              <a:ext cx="144000" cy="1440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0" name="Google Shape;1110;p92"/>
            <p:cNvCxnSpPr/>
            <p:nvPr/>
          </p:nvCxnSpPr>
          <p:spPr>
            <a:xfrm>
              <a:off x="2676268" y="2434420"/>
              <a:ext cx="679800" cy="857100"/>
            </a:xfrm>
            <a:prstGeom prst="straightConnector1">
              <a:avLst/>
            </a:prstGeom>
            <a:noFill/>
            <a:ln w="38100" cap="flat" cmpd="sng">
              <a:solidFill>
                <a:srgbClr val="0070C0"/>
              </a:solidFill>
              <a:prstDash val="solid"/>
              <a:round/>
              <a:headEnd type="none" w="sm" len="sm"/>
              <a:tailEnd type="triangle" w="med" len="med"/>
            </a:ln>
          </p:spPr>
        </p:cxnSp>
      </p:grpSp>
      <p:sp>
        <p:nvSpPr>
          <p:cNvPr id="1111" name="Google Shape;1111;p92"/>
          <p:cNvSpPr/>
          <p:nvPr/>
        </p:nvSpPr>
        <p:spPr>
          <a:xfrm>
            <a:off x="2532276" y="3701973"/>
            <a:ext cx="144000" cy="144000"/>
          </a:xfrm>
          <a:prstGeom prst="ellipse">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2" name="Google Shape;1112;p92"/>
          <p:cNvCxnSpPr>
            <a:stCxn id="1111" idx="6"/>
          </p:cNvCxnSpPr>
          <p:nvPr/>
        </p:nvCxnSpPr>
        <p:spPr>
          <a:xfrm rot="10800000" flipH="1">
            <a:off x="2676276" y="3722073"/>
            <a:ext cx="559500" cy="51900"/>
          </a:xfrm>
          <a:prstGeom prst="straightConnector1">
            <a:avLst/>
          </a:prstGeom>
          <a:noFill/>
          <a:ln w="38100" cap="flat" cmpd="sng">
            <a:solidFill>
              <a:srgbClr val="92D050"/>
            </a:solidFill>
            <a:prstDash val="solid"/>
            <a:round/>
            <a:headEnd type="none" w="sm" len="sm"/>
            <a:tailEnd type="triangle" w="med" len="med"/>
          </a:ln>
        </p:spPr>
      </p:cxnSp>
      <p:sp>
        <p:nvSpPr>
          <p:cNvPr id="1113" name="Google Shape;1113;p92"/>
          <p:cNvSpPr txBox="1"/>
          <p:nvPr/>
        </p:nvSpPr>
        <p:spPr>
          <a:xfrm>
            <a:off x="687000" y="2089500"/>
            <a:ext cx="15579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666666"/>
                </a:solidFill>
                <a:latin typeface="Calibri"/>
                <a:ea typeface="Calibri"/>
                <a:cs typeface="Calibri"/>
                <a:sym typeface="Calibri"/>
              </a:rPr>
              <a:t>Cross-entropy</a:t>
            </a:r>
            <a:endParaRPr sz="1800" b="1" i="0" u="none" strike="noStrike" cap="none">
              <a:solidFill>
                <a:srgbClr val="666666"/>
              </a:solidFill>
              <a:latin typeface="Calibri"/>
              <a:ea typeface="Calibri"/>
              <a:cs typeface="Calibri"/>
              <a:sym typeface="Calibri"/>
            </a:endParaRPr>
          </a:p>
        </p:txBody>
      </p:sp>
      <p:sp>
        <p:nvSpPr>
          <p:cNvPr id="1114" name="Google Shape;1114;p92"/>
          <p:cNvSpPr txBox="1"/>
          <p:nvPr/>
        </p:nvSpPr>
        <p:spPr>
          <a:xfrm>
            <a:off x="653847" y="3557975"/>
            <a:ext cx="16242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FF0000"/>
                </a:solidFill>
                <a:latin typeface="Calibri"/>
                <a:ea typeface="Calibri"/>
                <a:cs typeface="Calibri"/>
                <a:sym typeface="Calibri"/>
              </a:rPr>
              <a:t>Squared error</a:t>
            </a:r>
            <a:endParaRPr sz="1800" b="1" i="0" u="none" strike="noStrike" cap="none">
              <a:solidFill>
                <a:srgbClr val="FF0000"/>
              </a:solidFill>
              <a:latin typeface="Calibri"/>
              <a:ea typeface="Calibri"/>
              <a:cs typeface="Calibri"/>
              <a:sym typeface="Calibri"/>
            </a:endParaRPr>
          </a:p>
        </p:txBody>
      </p:sp>
      <p:sp>
        <p:nvSpPr>
          <p:cNvPr id="1115" name="Google Shape;1115;p92"/>
          <p:cNvSpPr txBox="1"/>
          <p:nvPr/>
        </p:nvSpPr>
        <p:spPr>
          <a:xfrm>
            <a:off x="7856175" y="4666700"/>
            <a:ext cx="1147200" cy="269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圖片來源</a:t>
            </a: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170513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Q1</a:t>
            </a:r>
            <a:endParaRPr lang="zh-TW" altLang="en-US" dirty="0"/>
          </a:p>
        </p:txBody>
      </p:sp>
      <p:sp>
        <p:nvSpPr>
          <p:cNvPr id="3" name="文字版面配置區 2"/>
          <p:cNvSpPr>
            <a:spLocks noGrp="1"/>
          </p:cNvSpPr>
          <p:nvPr>
            <p:ph type="body" idx="1"/>
          </p:nvPr>
        </p:nvSpPr>
        <p:spPr/>
        <p:txBody>
          <a:bodyPr/>
          <a:lstStyle/>
          <a:p>
            <a:pPr fontAlgn="base"/>
            <a:r>
              <a:rPr lang="zh-TW" altLang="en-US" dirty="0"/>
              <a:t>以下對於深度學習的敘述何者正確</a:t>
            </a:r>
            <a:r>
              <a:rPr lang="zh-TW" altLang="en-US" dirty="0" smtClean="0"/>
              <a:t>？</a:t>
            </a:r>
            <a:endParaRPr lang="zh-TW" altLang="en-US" b="1" dirty="0"/>
          </a:p>
          <a:p>
            <a:pPr marL="939800" lvl="1" indent="-342900" fontAlgn="base">
              <a:buFont typeface="+mj-lt"/>
              <a:buAutoNum type="alphaLcParenR"/>
            </a:pPr>
            <a:r>
              <a:rPr lang="zh-TW" altLang="en-US" dirty="0"/>
              <a:t>深度學習可以計算任何的</a:t>
            </a:r>
            <a:r>
              <a:rPr lang="zh-TW" altLang="en-US" dirty="0" smtClean="0"/>
              <a:t>算式</a:t>
            </a:r>
            <a:endParaRPr lang="zh-TW" altLang="en-US" b="1" dirty="0"/>
          </a:p>
          <a:p>
            <a:pPr marL="939800" lvl="1" indent="-342900" fontAlgn="base">
              <a:buFont typeface="+mj-lt"/>
              <a:buAutoNum type="alphaLcParenR"/>
            </a:pPr>
            <a:r>
              <a:rPr lang="zh-TW" altLang="en-US" dirty="0"/>
              <a:t>在一個 </a:t>
            </a:r>
            <a:r>
              <a:rPr lang="en-US" altLang="zh-TW" dirty="0"/>
              <a:t>layer</a:t>
            </a:r>
            <a:r>
              <a:rPr lang="zh-TW" altLang="en-US" dirty="0"/>
              <a:t>裡面有越多神經元越</a:t>
            </a:r>
            <a:r>
              <a:rPr lang="zh-TW" altLang="en-US" dirty="0" smtClean="0"/>
              <a:t>好</a:t>
            </a:r>
            <a:endParaRPr lang="zh-TW" altLang="en-US" b="1" dirty="0"/>
          </a:p>
          <a:p>
            <a:pPr marL="939800" lvl="1" indent="-342900" fontAlgn="base">
              <a:buFont typeface="+mj-lt"/>
              <a:buAutoNum type="alphaLcParenR"/>
            </a:pPr>
            <a:r>
              <a:rPr lang="zh-TW" altLang="en-US" dirty="0"/>
              <a:t>在一個神經網路裡面有越多層 </a:t>
            </a:r>
            <a:r>
              <a:rPr lang="en-US" altLang="zh-TW" dirty="0"/>
              <a:t>layer </a:t>
            </a:r>
            <a:r>
              <a:rPr lang="zh-TW" altLang="en-US" dirty="0"/>
              <a:t>越</a:t>
            </a:r>
            <a:r>
              <a:rPr lang="zh-TW" altLang="en-US" dirty="0" smtClean="0"/>
              <a:t>好</a:t>
            </a:r>
            <a:endParaRPr lang="zh-TW" altLang="en-US" b="1" dirty="0"/>
          </a:p>
          <a:p>
            <a:pPr marL="939800" lvl="1" indent="-342900" fontAlgn="base">
              <a:buFont typeface="+mj-lt"/>
              <a:buAutoNum type="alphaLcParenR"/>
            </a:pPr>
            <a:r>
              <a:rPr lang="zh-TW" altLang="en-US" dirty="0"/>
              <a:t>神經網路 </a:t>
            </a:r>
            <a:r>
              <a:rPr lang="en-US" altLang="zh-TW" dirty="0"/>
              <a:t>over fit </a:t>
            </a:r>
            <a:r>
              <a:rPr lang="zh-TW" altLang="en-US" dirty="0"/>
              <a:t>的時候最好同時使用 </a:t>
            </a:r>
            <a:r>
              <a:rPr lang="en-US" altLang="zh-TW" dirty="0"/>
              <a:t>regularized, drop out, </a:t>
            </a:r>
            <a:r>
              <a:rPr lang="zh-TW" altLang="en-US" dirty="0"/>
              <a:t>和減少 </a:t>
            </a:r>
            <a:r>
              <a:rPr lang="en-US" altLang="zh-TW" dirty="0" smtClean="0"/>
              <a:t>features</a:t>
            </a:r>
            <a:endParaRPr lang="en-US" altLang="zh-TW" b="1" dirty="0"/>
          </a:p>
          <a:p>
            <a:pPr marL="939800" lvl="1" indent="-342900" fontAlgn="base">
              <a:buFont typeface="+mj-lt"/>
              <a:buAutoNum type="alphaLcParenR"/>
            </a:pPr>
            <a:r>
              <a:rPr lang="zh-TW" altLang="en-US" dirty="0"/>
              <a:t>以上皆非</a:t>
            </a:r>
            <a:endParaRPr lang="zh-TW" altLang="en-US" b="1"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97" y="3265715"/>
            <a:ext cx="326572" cy="326572"/>
          </a:xfrm>
          <a:prstGeom prst="rect">
            <a:avLst/>
          </a:prstGeom>
        </p:spPr>
      </p:pic>
    </p:spTree>
    <p:extLst>
      <p:ext uri="{BB962C8B-B14F-4D97-AF65-F5344CB8AC3E}">
        <p14:creationId xmlns:p14="http://schemas.microsoft.com/office/powerpoint/2010/main" val="174668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solidFill>
                  <a:srgbClr val="1D6DA7"/>
                </a:solidFill>
              </a:rPr>
              <a:t>如何選擇 Loss function?</a:t>
            </a:r>
            <a:endParaRPr dirty="0"/>
          </a:p>
        </p:txBody>
      </p:sp>
      <p:sp>
        <p:nvSpPr>
          <p:cNvPr id="1121" name="Google Shape;1121;p9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分類問題 (Classification) </a:t>
            </a:r>
            <a:endParaRPr sz="3000" dirty="0"/>
          </a:p>
          <a:p>
            <a:pPr marL="914400" lvl="1" indent="-381000" algn="l" rtl="0">
              <a:lnSpc>
                <a:spcPct val="115000"/>
              </a:lnSpc>
              <a:spcBef>
                <a:spcPts val="0"/>
              </a:spcBef>
              <a:spcAft>
                <a:spcPts val="0"/>
              </a:spcAft>
              <a:buSzPts val="2400"/>
              <a:buChar char="●"/>
            </a:pPr>
            <a:r>
              <a:rPr lang="zh-TW" sz="2400" dirty="0"/>
              <a:t>cross-entropy</a:t>
            </a:r>
            <a:endParaRPr sz="2400" dirty="0"/>
          </a:p>
          <a:p>
            <a:pPr marL="914400" lvl="1" indent="-381000" algn="l" rtl="0">
              <a:lnSpc>
                <a:spcPct val="115000"/>
              </a:lnSpc>
              <a:spcBef>
                <a:spcPts val="0"/>
              </a:spcBef>
              <a:spcAft>
                <a:spcPts val="0"/>
              </a:spcAft>
              <a:buSzPts val="2400"/>
              <a:buChar char="●"/>
            </a:pPr>
            <a:r>
              <a:rPr lang="zh-TW" sz="2400" dirty="0"/>
              <a:t>搭配 softmax 作為輸出層</a:t>
            </a:r>
            <a:r>
              <a:rPr lang="zh-TW" sz="2400" dirty="0" smtClean="0"/>
              <a:t>的</a:t>
            </a:r>
            <a:r>
              <a:rPr lang="zh-TW" altLang="en-US" sz="2400" dirty="0" smtClean="0"/>
              <a:t>激發</a:t>
            </a:r>
            <a:r>
              <a:rPr lang="zh-TW" sz="2400" dirty="0" smtClean="0"/>
              <a:t>函數</a:t>
            </a:r>
            <a:r>
              <a:rPr lang="zh-TW" sz="2400" dirty="0"/>
              <a:t>(Activation function)</a:t>
            </a:r>
            <a:endParaRPr sz="2400" dirty="0"/>
          </a:p>
          <a:p>
            <a:pPr marL="457200" lvl="0" indent="-419100" algn="l" rtl="0">
              <a:lnSpc>
                <a:spcPct val="115000"/>
              </a:lnSpc>
              <a:spcBef>
                <a:spcPts val="0"/>
              </a:spcBef>
              <a:spcAft>
                <a:spcPts val="0"/>
              </a:spcAft>
              <a:buSzPts val="3000"/>
              <a:buChar char="●"/>
            </a:pPr>
            <a:r>
              <a:rPr lang="zh-TW" sz="3000" dirty="0"/>
              <a:t>迴歸問題 (Regression) </a:t>
            </a:r>
            <a:endParaRPr sz="3000" dirty="0"/>
          </a:p>
          <a:p>
            <a:pPr marL="914400" lvl="1" indent="-381000" algn="l" rtl="0">
              <a:lnSpc>
                <a:spcPct val="115000"/>
              </a:lnSpc>
              <a:spcBef>
                <a:spcPts val="0"/>
              </a:spcBef>
              <a:spcAft>
                <a:spcPts val="0"/>
              </a:spcAft>
              <a:buSzPts val="2400"/>
              <a:buChar char="●"/>
            </a:pPr>
            <a:r>
              <a:rPr lang="zh-TW" sz="2400" dirty="0"/>
              <a:t>mean squared error (MSE)</a:t>
            </a:r>
            <a:endParaRPr sz="2400" dirty="0"/>
          </a:p>
          <a:p>
            <a:pPr marL="914400" lvl="1" indent="-381000" algn="l" rtl="0">
              <a:lnSpc>
                <a:spcPct val="115000"/>
              </a:lnSpc>
              <a:spcBef>
                <a:spcPts val="0"/>
              </a:spcBef>
              <a:spcAft>
                <a:spcPts val="0"/>
              </a:spcAft>
              <a:buSzPts val="2400"/>
              <a:buChar char="●"/>
            </a:pPr>
            <a:r>
              <a:rPr lang="zh-TW" sz="2400" dirty="0"/>
              <a:t>mean absolute error (MAE)</a:t>
            </a:r>
            <a:endParaRPr sz="2400" dirty="0"/>
          </a:p>
          <a:p>
            <a:pPr marL="914400" lvl="1" indent="-381000" algn="l" rtl="0">
              <a:lnSpc>
                <a:spcPct val="115000"/>
              </a:lnSpc>
              <a:spcBef>
                <a:spcPts val="0"/>
              </a:spcBef>
              <a:spcAft>
                <a:spcPts val="0"/>
              </a:spcAft>
              <a:buSzPts val="2400"/>
              <a:buChar char="●"/>
            </a:pPr>
            <a:r>
              <a:rPr lang="zh-TW" sz="2400" dirty="0"/>
              <a:t>搭配線性函數作為輸出層</a:t>
            </a:r>
            <a:r>
              <a:rPr lang="zh-TW" sz="2400" dirty="0" smtClean="0"/>
              <a:t>的</a:t>
            </a:r>
            <a:r>
              <a:rPr lang="zh-TW" altLang="en-US" sz="2400" dirty="0" smtClean="0"/>
              <a:t>激發</a:t>
            </a:r>
            <a:r>
              <a:rPr lang="zh-TW" sz="2400" dirty="0" smtClean="0"/>
              <a:t>函數</a:t>
            </a:r>
            <a:r>
              <a:rPr lang="zh-TW" sz="2400" dirty="0"/>
              <a:t>(Activation function)</a:t>
            </a:r>
            <a:endParaRPr sz="2400" dirty="0"/>
          </a:p>
        </p:txBody>
      </p:sp>
    </p:spTree>
    <p:extLst>
      <p:ext uri="{BB962C8B-B14F-4D97-AF65-F5344CB8AC3E}">
        <p14:creationId xmlns:p14="http://schemas.microsoft.com/office/powerpoint/2010/main" val="2152827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smtClean="0"/>
              <a:t>選</a:t>
            </a:r>
            <a:r>
              <a:rPr lang="zh-TW" dirty="0"/>
              <a:t>擇優化器 </a:t>
            </a:r>
            <a:r>
              <a:rPr lang="zh-TW" dirty="0" smtClean="0"/>
              <a:t>(</a:t>
            </a:r>
            <a:r>
              <a:rPr lang="en-US" altLang="zh-TW" dirty="0" smtClean="0"/>
              <a:t>O</a:t>
            </a:r>
            <a:r>
              <a:rPr lang="zh-TW" dirty="0" smtClean="0"/>
              <a:t>ptimizer</a:t>
            </a:r>
            <a:r>
              <a:rPr lang="zh-TW" dirty="0"/>
              <a:t>)</a:t>
            </a:r>
            <a:endParaRPr dirty="0"/>
          </a:p>
        </p:txBody>
      </p:sp>
      <p:sp>
        <p:nvSpPr>
          <p:cNvPr id="874" name="Google Shape;874;p77"/>
          <p:cNvSpPr txBox="1">
            <a:spLocks noGrp="1"/>
          </p:cNvSpPr>
          <p:nvPr>
            <p:ph type="body" idx="1"/>
          </p:nvPr>
        </p:nvSpPr>
        <p:spPr>
          <a:xfrm>
            <a:off x="311700" y="900650"/>
            <a:ext cx="8520600" cy="288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常用選擇有：</a:t>
            </a:r>
            <a:endParaRPr sz="3000"/>
          </a:p>
          <a:p>
            <a:pPr marL="457200" lvl="0" indent="-406400" algn="l" rtl="0">
              <a:lnSpc>
                <a:spcPct val="115000"/>
              </a:lnSpc>
              <a:spcBef>
                <a:spcPts val="1600"/>
              </a:spcBef>
              <a:spcAft>
                <a:spcPts val="0"/>
              </a:spcAft>
              <a:buSzPts val="2800"/>
              <a:buChar char="●"/>
            </a:pPr>
            <a:r>
              <a:rPr lang="zh-TW" sz="2800"/>
              <a:t>SGD (Stochastic Gradient Descent)</a:t>
            </a:r>
            <a:endParaRPr sz="2800"/>
          </a:p>
          <a:p>
            <a:pPr marL="457200" lvl="0" indent="-406400" algn="l" rtl="0">
              <a:lnSpc>
                <a:spcPct val="115000"/>
              </a:lnSpc>
              <a:spcBef>
                <a:spcPts val="0"/>
              </a:spcBef>
              <a:spcAft>
                <a:spcPts val="0"/>
              </a:spcAft>
              <a:buSzPts val="2800"/>
              <a:buChar char="●"/>
            </a:pPr>
            <a:r>
              <a:rPr lang="zh-TW" sz="2800"/>
              <a:t>Adagrad (Adaptive Learning Rate)</a:t>
            </a:r>
            <a:endParaRPr sz="2800"/>
          </a:p>
          <a:p>
            <a:pPr marL="457200" lvl="0" indent="-406400" algn="l" rtl="0">
              <a:lnSpc>
                <a:spcPct val="115000"/>
              </a:lnSpc>
              <a:spcBef>
                <a:spcPts val="0"/>
              </a:spcBef>
              <a:spcAft>
                <a:spcPts val="0"/>
              </a:spcAft>
              <a:buSzPts val="2800"/>
              <a:buChar char="●"/>
            </a:pPr>
            <a:r>
              <a:rPr lang="zh-TW" sz="2800"/>
              <a:t>RMSprop (Similar with Adagrad)</a:t>
            </a:r>
            <a:endParaRPr sz="2800"/>
          </a:p>
          <a:p>
            <a:pPr marL="457200" lvl="0" indent="-406400" algn="l" rtl="0">
              <a:lnSpc>
                <a:spcPct val="115000"/>
              </a:lnSpc>
              <a:spcBef>
                <a:spcPts val="0"/>
              </a:spcBef>
              <a:spcAft>
                <a:spcPts val="0"/>
              </a:spcAft>
              <a:buSzPts val="2800"/>
              <a:buChar char="●"/>
            </a:pPr>
            <a:r>
              <a:rPr lang="zh-TW" sz="2800"/>
              <a:t>Adam (Similar with RMSprop + Momentum)</a:t>
            </a:r>
            <a:endParaRPr sz="2800"/>
          </a:p>
        </p:txBody>
      </p:sp>
    </p:spTree>
    <p:extLst>
      <p:ext uri="{BB962C8B-B14F-4D97-AF65-F5344CB8AC3E}">
        <p14:creationId xmlns:p14="http://schemas.microsoft.com/office/powerpoint/2010/main" val="3241129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pic>
        <p:nvPicPr>
          <p:cNvPr id="1026" name="Picture 2" descr="「local minimu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20" y="179256"/>
            <a:ext cx="7063790" cy="473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3481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1B87-87C3-4748-AEB6-9055747B0E04}"/>
              </a:ext>
            </a:extLst>
          </p:cNvPr>
          <p:cNvSpPr>
            <a:spLocks noGrp="1"/>
          </p:cNvSpPr>
          <p:nvPr>
            <p:ph type="title"/>
          </p:nvPr>
        </p:nvSpPr>
        <p:spPr/>
        <p:txBody>
          <a:bodyPr/>
          <a:lstStyle/>
          <a:p>
            <a:r>
              <a:rPr lang="en-US" dirty="0" smtClean="0"/>
              <a:t>Neural Network Flow</a:t>
            </a:r>
            <a:endParaRPr lang="en-US" dirty="0"/>
          </a:p>
        </p:txBody>
      </p:sp>
      <p:sp>
        <p:nvSpPr>
          <p:cNvPr id="5" name="矩形 4"/>
          <p:cNvSpPr/>
          <p:nvPr/>
        </p:nvSpPr>
        <p:spPr>
          <a:xfrm>
            <a:off x="516602" y="2323844"/>
            <a:ext cx="883270" cy="492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6" name="矩形 5"/>
          <p:cNvSpPr/>
          <p:nvPr/>
        </p:nvSpPr>
        <p:spPr>
          <a:xfrm>
            <a:off x="671676" y="2398978"/>
            <a:ext cx="725943" cy="338554"/>
          </a:xfrm>
          <a:prstGeom prst="rect">
            <a:avLst/>
          </a:prstGeom>
        </p:spPr>
        <p:txBody>
          <a:bodyPr wrap="square">
            <a:spAutoFit/>
          </a:bodyPr>
          <a:lstStyle/>
          <a:p>
            <a:r>
              <a:rPr lang="en-US" altLang="zh-TW" sz="1600" dirty="0" smtClean="0">
                <a:solidFill>
                  <a:schemeClr val="bg1"/>
                </a:solidFill>
              </a:rPr>
              <a:t>Input</a:t>
            </a:r>
            <a:endParaRPr lang="zh-TW" altLang="en-US" sz="1600" dirty="0">
              <a:solidFill>
                <a:schemeClr val="bg1"/>
              </a:solidFill>
            </a:endParaRPr>
          </a:p>
        </p:txBody>
      </p:sp>
      <p:sp>
        <p:nvSpPr>
          <p:cNvPr id="7" name="向右箭號 6"/>
          <p:cNvSpPr/>
          <p:nvPr/>
        </p:nvSpPr>
        <p:spPr>
          <a:xfrm>
            <a:off x="1559284" y="2510204"/>
            <a:ext cx="374163" cy="13265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8" name="橢圓 7"/>
          <p:cNvSpPr/>
          <p:nvPr/>
        </p:nvSpPr>
        <p:spPr>
          <a:xfrm>
            <a:off x="2009439" y="2179432"/>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9" name="矩形 8"/>
          <p:cNvSpPr/>
          <p:nvPr/>
        </p:nvSpPr>
        <p:spPr>
          <a:xfrm>
            <a:off x="2178755" y="2277817"/>
            <a:ext cx="939570" cy="584775"/>
          </a:xfrm>
          <a:prstGeom prst="rect">
            <a:avLst/>
          </a:prstGeom>
        </p:spPr>
        <p:txBody>
          <a:bodyPr wrap="square">
            <a:spAutoFit/>
          </a:bodyPr>
          <a:lstStyle/>
          <a:p>
            <a:r>
              <a:rPr lang="zh-TW" altLang="en-US" sz="1600" dirty="0" smtClean="0">
                <a:solidFill>
                  <a:schemeClr val="bg1"/>
                </a:solidFill>
              </a:rPr>
              <a:t>隱藏層</a:t>
            </a:r>
            <a:endParaRPr lang="en-US" altLang="zh-TW" sz="1600" dirty="0" smtClean="0">
              <a:solidFill>
                <a:schemeClr val="bg1"/>
              </a:solidFill>
            </a:endParaRPr>
          </a:p>
          <a:p>
            <a:r>
              <a:rPr lang="en-US" altLang="zh-TW" sz="1600" dirty="0" smtClean="0">
                <a:solidFill>
                  <a:schemeClr val="bg1"/>
                </a:solidFill>
              </a:rPr>
              <a:t>Layers</a:t>
            </a:r>
            <a:endParaRPr lang="zh-TW" altLang="en-US" sz="1600" dirty="0">
              <a:solidFill>
                <a:schemeClr val="bg1"/>
              </a:solidFill>
            </a:endParaRPr>
          </a:p>
        </p:txBody>
      </p:sp>
      <p:sp>
        <p:nvSpPr>
          <p:cNvPr id="10" name="向右箭號 9"/>
          <p:cNvSpPr/>
          <p:nvPr/>
        </p:nvSpPr>
        <p:spPr>
          <a:xfrm>
            <a:off x="3287641" y="2512397"/>
            <a:ext cx="374163" cy="13265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1" name="橢圓 10"/>
          <p:cNvSpPr/>
          <p:nvPr/>
        </p:nvSpPr>
        <p:spPr>
          <a:xfrm>
            <a:off x="3743442" y="2123795"/>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12" name="矩形 11"/>
          <p:cNvSpPr/>
          <p:nvPr/>
        </p:nvSpPr>
        <p:spPr>
          <a:xfrm>
            <a:off x="3915079" y="2217815"/>
            <a:ext cx="838429" cy="584775"/>
          </a:xfrm>
          <a:prstGeom prst="rect">
            <a:avLst/>
          </a:prstGeom>
        </p:spPr>
        <p:txBody>
          <a:bodyPr wrap="square">
            <a:spAutoFit/>
          </a:bodyPr>
          <a:lstStyle/>
          <a:p>
            <a:r>
              <a:rPr lang="en-US" altLang="zh-TW" sz="1600" dirty="0" smtClean="0">
                <a:solidFill>
                  <a:schemeClr val="bg1"/>
                </a:solidFill>
              </a:rPr>
              <a:t>Output</a:t>
            </a:r>
          </a:p>
          <a:p>
            <a:r>
              <a:rPr lang="en-US" altLang="zh-TW" sz="1600" dirty="0" smtClean="0">
                <a:solidFill>
                  <a:schemeClr val="bg1"/>
                </a:solidFill>
              </a:rPr>
              <a:t>Layers</a:t>
            </a:r>
            <a:endParaRPr lang="zh-TW" altLang="en-US" sz="1600" dirty="0">
              <a:solidFill>
                <a:schemeClr val="bg1"/>
              </a:solidFill>
            </a:endParaRPr>
          </a:p>
        </p:txBody>
      </p:sp>
      <p:sp>
        <p:nvSpPr>
          <p:cNvPr id="14" name="菱形 13"/>
          <p:cNvSpPr/>
          <p:nvPr/>
        </p:nvSpPr>
        <p:spPr>
          <a:xfrm>
            <a:off x="6024591" y="1987280"/>
            <a:ext cx="1398510" cy="1156974"/>
          </a:xfrm>
          <a:prstGeom prst="diamo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5" name="矩形 14"/>
          <p:cNvSpPr/>
          <p:nvPr/>
        </p:nvSpPr>
        <p:spPr>
          <a:xfrm>
            <a:off x="6179097" y="2271478"/>
            <a:ext cx="1089497" cy="584775"/>
          </a:xfrm>
          <a:prstGeom prst="rect">
            <a:avLst/>
          </a:prstGeom>
        </p:spPr>
        <p:txBody>
          <a:bodyPr wrap="square">
            <a:spAutoFit/>
          </a:bodyPr>
          <a:lstStyle/>
          <a:p>
            <a:r>
              <a:rPr lang="zh-TW" altLang="en-US" sz="1600" dirty="0" smtClean="0">
                <a:solidFill>
                  <a:schemeClr val="bg1"/>
                </a:solidFill>
              </a:rPr>
              <a:t>損失函數</a:t>
            </a:r>
            <a:endParaRPr lang="en-US" altLang="zh-TW" sz="1600" dirty="0" smtClean="0">
              <a:solidFill>
                <a:schemeClr val="bg1"/>
              </a:solidFill>
            </a:endParaRPr>
          </a:p>
          <a:p>
            <a:pPr algn="ctr"/>
            <a:r>
              <a:rPr lang="en-US" altLang="zh-TW" sz="1600" dirty="0" smtClean="0">
                <a:solidFill>
                  <a:schemeClr val="bg1"/>
                </a:solidFill>
              </a:rPr>
              <a:t>Loss</a:t>
            </a:r>
            <a:endParaRPr lang="zh-TW" altLang="en-US" sz="1600" dirty="0">
              <a:solidFill>
                <a:schemeClr val="bg1"/>
              </a:solidFill>
            </a:endParaRPr>
          </a:p>
        </p:txBody>
      </p:sp>
      <p:sp>
        <p:nvSpPr>
          <p:cNvPr id="16" name="向右箭號 15"/>
          <p:cNvSpPr/>
          <p:nvPr/>
        </p:nvSpPr>
        <p:spPr>
          <a:xfrm rot="5400000">
            <a:off x="6531231" y="3364029"/>
            <a:ext cx="385227" cy="12884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7" name="向右箭號 16"/>
          <p:cNvSpPr/>
          <p:nvPr/>
        </p:nvSpPr>
        <p:spPr>
          <a:xfrm rot="16200000">
            <a:off x="2381106" y="3251197"/>
            <a:ext cx="385225" cy="12884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8" name="向右箭號 17"/>
          <p:cNvSpPr/>
          <p:nvPr/>
        </p:nvSpPr>
        <p:spPr>
          <a:xfrm rot="16200000">
            <a:off x="4135102" y="3251196"/>
            <a:ext cx="385225" cy="12884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9" name="矩形 18"/>
          <p:cNvSpPr/>
          <p:nvPr/>
        </p:nvSpPr>
        <p:spPr>
          <a:xfrm>
            <a:off x="2091345" y="3654195"/>
            <a:ext cx="937417" cy="64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0" name="矩形 19"/>
          <p:cNvSpPr/>
          <p:nvPr/>
        </p:nvSpPr>
        <p:spPr>
          <a:xfrm>
            <a:off x="2061525" y="3717449"/>
            <a:ext cx="1015610" cy="584775"/>
          </a:xfrm>
          <a:prstGeom prst="rect">
            <a:avLst/>
          </a:prstGeom>
        </p:spPr>
        <p:txBody>
          <a:bodyPr wrap="square">
            <a:spAutoFit/>
          </a:bodyPr>
          <a:lstStyle/>
          <a:p>
            <a:pPr algn="ctr"/>
            <a:r>
              <a:rPr lang="zh-TW" altLang="en-US" sz="1600" dirty="0" smtClean="0">
                <a:solidFill>
                  <a:schemeClr val="bg1"/>
                </a:solidFill>
              </a:rPr>
              <a:t>權重</a:t>
            </a:r>
            <a:endParaRPr lang="en-US" altLang="zh-TW" sz="1600" dirty="0" smtClean="0">
              <a:solidFill>
                <a:schemeClr val="bg1"/>
              </a:solidFill>
            </a:endParaRPr>
          </a:p>
          <a:p>
            <a:pPr algn="ctr"/>
            <a:r>
              <a:rPr lang="en-US" altLang="zh-TW" sz="1600" dirty="0" smtClean="0">
                <a:solidFill>
                  <a:schemeClr val="bg1"/>
                </a:solidFill>
              </a:rPr>
              <a:t>Weights</a:t>
            </a:r>
            <a:endParaRPr lang="zh-TW" altLang="en-US" sz="1600" dirty="0">
              <a:solidFill>
                <a:schemeClr val="bg1"/>
              </a:solidFill>
            </a:endParaRPr>
          </a:p>
        </p:txBody>
      </p:sp>
      <p:sp>
        <p:nvSpPr>
          <p:cNvPr id="21" name="矩形 20"/>
          <p:cNvSpPr/>
          <p:nvPr/>
        </p:nvSpPr>
        <p:spPr>
          <a:xfrm>
            <a:off x="3850745" y="3654194"/>
            <a:ext cx="937417" cy="64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2" name="矩形 21"/>
          <p:cNvSpPr/>
          <p:nvPr/>
        </p:nvSpPr>
        <p:spPr>
          <a:xfrm>
            <a:off x="4876346" y="3597496"/>
            <a:ext cx="1095974" cy="338554"/>
          </a:xfrm>
          <a:prstGeom prst="rect">
            <a:avLst/>
          </a:prstGeom>
        </p:spPr>
        <p:txBody>
          <a:bodyPr wrap="square">
            <a:spAutoFit/>
          </a:bodyPr>
          <a:lstStyle/>
          <a:p>
            <a:pPr algn="ctr"/>
            <a:r>
              <a:rPr lang="zh-TW" altLang="en-US" sz="1600" dirty="0" smtClean="0">
                <a:solidFill>
                  <a:srgbClr val="FF62A2"/>
                </a:solidFill>
              </a:rPr>
              <a:t>權重更新</a:t>
            </a:r>
            <a:endParaRPr lang="zh-TW" altLang="en-US" sz="1600" dirty="0">
              <a:solidFill>
                <a:srgbClr val="FF62A2"/>
              </a:solidFill>
            </a:endParaRPr>
          </a:p>
        </p:txBody>
      </p:sp>
      <p:sp>
        <p:nvSpPr>
          <p:cNvPr id="23" name="橢圓 22"/>
          <p:cNvSpPr/>
          <p:nvPr/>
        </p:nvSpPr>
        <p:spPr>
          <a:xfrm>
            <a:off x="6086889" y="3704491"/>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24" name="矩形 23"/>
          <p:cNvSpPr/>
          <p:nvPr/>
        </p:nvSpPr>
        <p:spPr>
          <a:xfrm>
            <a:off x="6128080" y="3797720"/>
            <a:ext cx="1058426" cy="584775"/>
          </a:xfrm>
          <a:prstGeom prst="rect">
            <a:avLst/>
          </a:prstGeom>
        </p:spPr>
        <p:txBody>
          <a:bodyPr wrap="square">
            <a:spAutoFit/>
          </a:bodyPr>
          <a:lstStyle/>
          <a:p>
            <a:pPr algn="ctr"/>
            <a:r>
              <a:rPr lang="zh-TW" altLang="en-US" sz="1600" dirty="0" smtClean="0">
                <a:solidFill>
                  <a:schemeClr val="bg1"/>
                </a:solidFill>
              </a:rPr>
              <a:t>優化器</a:t>
            </a:r>
            <a:endParaRPr lang="en-US" altLang="zh-TW" sz="1600" dirty="0" smtClean="0">
              <a:solidFill>
                <a:schemeClr val="bg1"/>
              </a:solidFill>
            </a:endParaRPr>
          </a:p>
          <a:p>
            <a:pPr algn="ctr"/>
            <a:r>
              <a:rPr lang="en-US" altLang="zh-TW" sz="1600" dirty="0" smtClean="0">
                <a:solidFill>
                  <a:schemeClr val="bg1"/>
                </a:solidFill>
              </a:rPr>
              <a:t>Optimizer</a:t>
            </a:r>
            <a:endParaRPr lang="zh-TW" altLang="en-US" sz="1600" dirty="0">
              <a:solidFill>
                <a:schemeClr val="bg1"/>
              </a:solidFill>
            </a:endParaRPr>
          </a:p>
        </p:txBody>
      </p:sp>
      <p:sp>
        <p:nvSpPr>
          <p:cNvPr id="25" name="向右箭號 24"/>
          <p:cNvSpPr/>
          <p:nvPr/>
        </p:nvSpPr>
        <p:spPr>
          <a:xfrm>
            <a:off x="5096784" y="2493044"/>
            <a:ext cx="617625" cy="14544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6" name="向右箭號 25"/>
          <p:cNvSpPr/>
          <p:nvPr/>
        </p:nvSpPr>
        <p:spPr>
          <a:xfrm flipH="1">
            <a:off x="5106247" y="4004115"/>
            <a:ext cx="617625" cy="14544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8" name="矩形 27"/>
          <p:cNvSpPr/>
          <p:nvPr/>
        </p:nvSpPr>
        <p:spPr>
          <a:xfrm>
            <a:off x="5972320" y="721938"/>
            <a:ext cx="1479704" cy="713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9" name="矩形 28"/>
          <p:cNvSpPr/>
          <p:nvPr/>
        </p:nvSpPr>
        <p:spPr>
          <a:xfrm>
            <a:off x="5878866" y="771122"/>
            <a:ext cx="1667227" cy="584775"/>
          </a:xfrm>
          <a:prstGeom prst="rect">
            <a:avLst/>
          </a:prstGeom>
        </p:spPr>
        <p:txBody>
          <a:bodyPr wrap="square">
            <a:spAutoFit/>
          </a:bodyPr>
          <a:lstStyle/>
          <a:p>
            <a:pPr algn="ctr"/>
            <a:r>
              <a:rPr lang="zh-TW" altLang="en-US" sz="1600" dirty="0" smtClean="0">
                <a:solidFill>
                  <a:schemeClr val="bg1"/>
                </a:solidFill>
              </a:rPr>
              <a:t>實際值</a:t>
            </a:r>
            <a:endParaRPr lang="en-US" altLang="zh-TW" sz="1600" dirty="0" smtClean="0">
              <a:solidFill>
                <a:schemeClr val="bg1"/>
              </a:solidFill>
            </a:endParaRPr>
          </a:p>
          <a:p>
            <a:pPr algn="ctr"/>
            <a:r>
              <a:rPr lang="en-US" altLang="zh-TW" sz="1600" dirty="0" smtClean="0">
                <a:solidFill>
                  <a:schemeClr val="bg1"/>
                </a:solidFill>
              </a:rPr>
              <a:t>Desired  Output</a:t>
            </a:r>
            <a:endParaRPr lang="zh-TW" altLang="en-US" sz="1600" dirty="0">
              <a:solidFill>
                <a:schemeClr val="bg1"/>
              </a:solidFill>
            </a:endParaRPr>
          </a:p>
        </p:txBody>
      </p:sp>
      <p:sp>
        <p:nvSpPr>
          <p:cNvPr id="30" name="向右箭號 29"/>
          <p:cNvSpPr/>
          <p:nvPr/>
        </p:nvSpPr>
        <p:spPr>
          <a:xfrm rot="5400000">
            <a:off x="6531231" y="1650992"/>
            <a:ext cx="385227" cy="12884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31" name="矩形 30"/>
          <p:cNvSpPr/>
          <p:nvPr/>
        </p:nvSpPr>
        <p:spPr>
          <a:xfrm>
            <a:off x="3819606" y="3717449"/>
            <a:ext cx="999693" cy="584775"/>
          </a:xfrm>
          <a:prstGeom prst="rect">
            <a:avLst/>
          </a:prstGeom>
        </p:spPr>
        <p:txBody>
          <a:bodyPr wrap="square">
            <a:spAutoFit/>
          </a:bodyPr>
          <a:lstStyle/>
          <a:p>
            <a:pPr algn="ctr"/>
            <a:r>
              <a:rPr lang="zh-TW" altLang="en-US" sz="1600" dirty="0" smtClean="0">
                <a:solidFill>
                  <a:schemeClr val="bg1"/>
                </a:solidFill>
              </a:rPr>
              <a:t>權重</a:t>
            </a:r>
            <a:endParaRPr lang="en-US" altLang="zh-TW" sz="1600" dirty="0" smtClean="0">
              <a:solidFill>
                <a:schemeClr val="bg1"/>
              </a:solidFill>
            </a:endParaRPr>
          </a:p>
          <a:p>
            <a:pPr algn="ctr"/>
            <a:r>
              <a:rPr lang="en-US" altLang="zh-TW" sz="1600" dirty="0" smtClean="0">
                <a:solidFill>
                  <a:schemeClr val="bg1"/>
                </a:solidFill>
              </a:rPr>
              <a:t>Weights</a:t>
            </a:r>
            <a:endParaRPr lang="zh-TW" altLang="en-US" sz="1600" dirty="0">
              <a:solidFill>
                <a:schemeClr val="bg1"/>
              </a:solidFill>
            </a:endParaRPr>
          </a:p>
        </p:txBody>
      </p:sp>
      <p:sp>
        <p:nvSpPr>
          <p:cNvPr id="32" name="矩形 31"/>
          <p:cNvSpPr/>
          <p:nvPr/>
        </p:nvSpPr>
        <p:spPr>
          <a:xfrm>
            <a:off x="7076576" y="3210779"/>
            <a:ext cx="1507287" cy="523220"/>
          </a:xfrm>
          <a:prstGeom prst="rect">
            <a:avLst/>
          </a:prstGeom>
        </p:spPr>
        <p:txBody>
          <a:bodyPr wrap="square">
            <a:spAutoFit/>
          </a:bodyPr>
          <a:lstStyle/>
          <a:p>
            <a:pPr algn="ctr"/>
            <a:r>
              <a:rPr lang="zh-TW" altLang="en-US" dirty="0" smtClean="0">
                <a:solidFill>
                  <a:srgbClr val="FF62A2"/>
                </a:solidFill>
              </a:rPr>
              <a:t>最小化損失函數</a:t>
            </a:r>
            <a:endParaRPr lang="en-US" altLang="zh-TW" dirty="0" smtClean="0">
              <a:solidFill>
                <a:srgbClr val="FF62A2"/>
              </a:solidFill>
            </a:endParaRPr>
          </a:p>
          <a:p>
            <a:r>
              <a:rPr lang="zh-TW" altLang="en-US" dirty="0" smtClean="0">
                <a:solidFill>
                  <a:srgbClr val="FF62A2"/>
                </a:solidFill>
              </a:rPr>
              <a:t>計算權</a:t>
            </a:r>
            <a:r>
              <a:rPr lang="zh-TW" altLang="en-US" dirty="0">
                <a:solidFill>
                  <a:srgbClr val="FF62A2"/>
                </a:solidFill>
              </a:rPr>
              <a:t>重</a:t>
            </a:r>
          </a:p>
        </p:txBody>
      </p:sp>
    </p:spTree>
    <p:extLst>
      <p:ext uri="{BB962C8B-B14F-4D97-AF65-F5344CB8AC3E}">
        <p14:creationId xmlns:p14="http://schemas.microsoft.com/office/powerpoint/2010/main" val="25297097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什麼是 Overfitting？</a:t>
            </a:r>
            <a:endParaRPr dirty="0"/>
          </a:p>
        </p:txBody>
      </p:sp>
      <p:pic>
        <p:nvPicPr>
          <p:cNvPr id="4" name="Picture 3">
            <a:extLst>
              <a:ext uri="{FF2B5EF4-FFF2-40B4-BE49-F238E27FC236}">
                <a16:creationId xmlns:a16="http://schemas.microsoft.com/office/drawing/2014/main" id="{52584EF4-4F6B-6D4D-8039-8315D353456C}"/>
              </a:ext>
            </a:extLst>
          </p:cNvPr>
          <p:cNvPicPr>
            <a:picLocks noChangeAspect="1"/>
          </p:cNvPicPr>
          <p:nvPr/>
        </p:nvPicPr>
        <p:blipFill>
          <a:blip r:embed="rId3"/>
          <a:stretch>
            <a:fillRect/>
          </a:stretch>
        </p:blipFill>
        <p:spPr>
          <a:xfrm>
            <a:off x="1394783" y="1966292"/>
            <a:ext cx="6354433" cy="2204830"/>
          </a:xfrm>
          <a:prstGeom prst="rect">
            <a:avLst/>
          </a:prstGeom>
        </p:spPr>
      </p:pic>
      <p:sp>
        <p:nvSpPr>
          <p:cNvPr id="2" name="Text Placeholder 1">
            <a:extLst>
              <a:ext uri="{FF2B5EF4-FFF2-40B4-BE49-F238E27FC236}">
                <a16:creationId xmlns:a16="http://schemas.microsoft.com/office/drawing/2014/main" id="{0E234C44-36B1-C146-B039-3ACB8E4FC691}"/>
              </a:ext>
            </a:extLst>
          </p:cNvPr>
          <p:cNvSpPr>
            <a:spLocks noGrp="1"/>
          </p:cNvSpPr>
          <p:nvPr>
            <p:ph type="body" idx="1"/>
          </p:nvPr>
        </p:nvSpPr>
        <p:spPr/>
        <p:txBody>
          <a:bodyPr/>
          <a:lstStyle/>
          <a:p>
            <a:r>
              <a:rPr lang="zh-CN" altLang="en-US" dirty="0"/>
              <a:t>機器過度的去學習訓練資料，導致在外部測試效果不如預期</a:t>
            </a:r>
            <a:endParaRPr lang="en-US" dirty="0"/>
          </a:p>
        </p:txBody>
      </p:sp>
    </p:spTree>
    <p:extLst>
      <p:ext uri="{BB962C8B-B14F-4D97-AF65-F5344CB8AC3E}">
        <p14:creationId xmlns:p14="http://schemas.microsoft.com/office/powerpoint/2010/main" val="36627504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26" name="Picture 2" descr="https://brohrer.github.io/images/cheat_she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23" y="72355"/>
            <a:ext cx="7709353" cy="498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798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Forest Type Prediction DNN</a:t>
            </a:r>
            <a:endParaRPr lang="zh-TW" altLang="en-US" dirty="0"/>
          </a:p>
        </p:txBody>
      </p:sp>
      <p:sp>
        <p:nvSpPr>
          <p:cNvPr id="3" name="文字版面配置區 2"/>
          <p:cNvSpPr>
            <a:spLocks noGrp="1"/>
          </p:cNvSpPr>
          <p:nvPr>
            <p:ph type="body" idx="1"/>
          </p:nvPr>
        </p:nvSpPr>
        <p:spPr/>
        <p:txBody>
          <a:bodyPr/>
          <a:lstStyle/>
          <a:p>
            <a:r>
              <a:rPr lang="zh-TW" altLang="en-US" dirty="0"/>
              <a:t>總共約有一萬四千多筆森林的資料</a:t>
            </a:r>
            <a:r>
              <a:rPr lang="zh-TW" altLang="en-US" dirty="0" smtClean="0"/>
              <a:t>來做分類</a:t>
            </a:r>
            <a:r>
              <a:rPr lang="zh-TW" altLang="en-US" dirty="0"/>
              <a:t>問題</a:t>
            </a:r>
            <a:r>
              <a:rPr lang="en-US" altLang="zh-TW" dirty="0"/>
              <a:t>(</a:t>
            </a:r>
            <a:r>
              <a:rPr lang="zh-TW" altLang="en-US" dirty="0"/>
              <a:t>共</a:t>
            </a:r>
            <a:r>
              <a:rPr lang="en-US" altLang="zh-TW" dirty="0"/>
              <a:t>7</a:t>
            </a:r>
            <a:r>
              <a:rPr lang="zh-TW" altLang="en-US" dirty="0"/>
              <a:t>類</a:t>
            </a:r>
            <a:r>
              <a:rPr lang="en-US" altLang="zh-TW" dirty="0"/>
              <a:t>) </a:t>
            </a:r>
            <a:r>
              <a:rPr lang="zh-TW" altLang="en-US" dirty="0"/>
              <a:t>。</a:t>
            </a:r>
          </a:p>
          <a:p>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4093121671"/>
              </p:ext>
            </p:extLst>
          </p:nvPr>
        </p:nvGraphicFramePr>
        <p:xfrm>
          <a:off x="522516" y="1635019"/>
          <a:ext cx="8380323" cy="1443090"/>
        </p:xfrm>
        <a:graphic>
          <a:graphicData uri="http://schemas.openxmlformats.org/drawingml/2006/table">
            <a:tbl>
              <a:tblPr firstRow="1" bandRow="1">
                <a:tableStyleId>{9CEE7E21-7FF2-48F6-9FC8-05549BC23BCA}</a:tableStyleId>
              </a:tblPr>
              <a:tblGrid>
                <a:gridCol w="1197189">
                  <a:extLst>
                    <a:ext uri="{9D8B030D-6E8A-4147-A177-3AD203B41FA5}">
                      <a16:colId xmlns:a16="http://schemas.microsoft.com/office/drawing/2014/main" val="3533802813"/>
                    </a:ext>
                  </a:extLst>
                </a:gridCol>
                <a:gridCol w="1197189">
                  <a:extLst>
                    <a:ext uri="{9D8B030D-6E8A-4147-A177-3AD203B41FA5}">
                      <a16:colId xmlns:a16="http://schemas.microsoft.com/office/drawing/2014/main" val="4044080586"/>
                    </a:ext>
                  </a:extLst>
                </a:gridCol>
                <a:gridCol w="1197189">
                  <a:extLst>
                    <a:ext uri="{9D8B030D-6E8A-4147-A177-3AD203B41FA5}">
                      <a16:colId xmlns:a16="http://schemas.microsoft.com/office/drawing/2014/main" val="49717260"/>
                    </a:ext>
                  </a:extLst>
                </a:gridCol>
                <a:gridCol w="1197189">
                  <a:extLst>
                    <a:ext uri="{9D8B030D-6E8A-4147-A177-3AD203B41FA5}">
                      <a16:colId xmlns:a16="http://schemas.microsoft.com/office/drawing/2014/main" val="225547404"/>
                    </a:ext>
                  </a:extLst>
                </a:gridCol>
                <a:gridCol w="1197189">
                  <a:extLst>
                    <a:ext uri="{9D8B030D-6E8A-4147-A177-3AD203B41FA5}">
                      <a16:colId xmlns:a16="http://schemas.microsoft.com/office/drawing/2014/main" val="2867661385"/>
                    </a:ext>
                  </a:extLst>
                </a:gridCol>
                <a:gridCol w="1197189">
                  <a:extLst>
                    <a:ext uri="{9D8B030D-6E8A-4147-A177-3AD203B41FA5}">
                      <a16:colId xmlns:a16="http://schemas.microsoft.com/office/drawing/2014/main" val="387001453"/>
                    </a:ext>
                  </a:extLst>
                </a:gridCol>
                <a:gridCol w="1197189">
                  <a:extLst>
                    <a:ext uri="{9D8B030D-6E8A-4147-A177-3AD203B41FA5}">
                      <a16:colId xmlns:a16="http://schemas.microsoft.com/office/drawing/2014/main" val="663789481"/>
                    </a:ext>
                  </a:extLst>
                </a:gridCol>
              </a:tblGrid>
              <a:tr h="555522">
                <a:tc>
                  <a:txBody>
                    <a:bodyPr/>
                    <a:lstStyle/>
                    <a:p>
                      <a:pPr algn="ctr"/>
                      <a:r>
                        <a:rPr lang="en-US" altLang="zh-TW" sz="1400" b="0" i="0" u="none" strike="noStrike" cap="none" dirty="0" smtClean="0">
                          <a:solidFill>
                            <a:srgbClr val="000000"/>
                          </a:solidFill>
                          <a:effectLst/>
                          <a:latin typeface="Arial"/>
                          <a:ea typeface="Arial"/>
                          <a:cs typeface="Arial"/>
                          <a:sym typeface="Arial"/>
                        </a:rPr>
                        <a:t>Spruce/Fir</a:t>
                      </a:r>
                      <a:endParaRPr lang="zh-TW" altLang="en-US" dirty="0"/>
                    </a:p>
                  </a:txBody>
                  <a:tcPr anchor="ctr"/>
                </a:tc>
                <a:tc>
                  <a:txBody>
                    <a:bodyPr/>
                    <a:lstStyle/>
                    <a:p>
                      <a:pPr algn="ctr"/>
                      <a:r>
                        <a:rPr lang="en-US" altLang="zh-TW" sz="1400" b="0" i="0" u="none" strike="noStrike" cap="none" dirty="0" err="1" smtClean="0">
                          <a:solidFill>
                            <a:srgbClr val="000000"/>
                          </a:solidFill>
                          <a:effectLst/>
                          <a:latin typeface="Arial"/>
                          <a:ea typeface="Arial"/>
                          <a:cs typeface="Arial"/>
                          <a:sym typeface="Arial"/>
                        </a:rPr>
                        <a:t>Lodgepole</a:t>
                      </a:r>
                      <a:r>
                        <a:rPr lang="en-US" altLang="zh-TW" sz="1400" b="0" i="0" u="none" strike="noStrike" cap="none" dirty="0" smtClean="0">
                          <a:solidFill>
                            <a:srgbClr val="000000"/>
                          </a:solidFill>
                          <a:effectLst/>
                          <a:latin typeface="Arial"/>
                          <a:ea typeface="Arial"/>
                          <a:cs typeface="Arial"/>
                          <a:sym typeface="Arial"/>
                        </a:rPr>
                        <a:t> Pine</a:t>
                      </a:r>
                      <a:endParaRPr lang="zh-TW" altLang="en-US" dirty="0"/>
                    </a:p>
                  </a:txBody>
                  <a:tcPr anchor="ctr"/>
                </a:tc>
                <a:tc>
                  <a:txBody>
                    <a:bodyPr/>
                    <a:lstStyle/>
                    <a:p>
                      <a:pPr algn="ctr"/>
                      <a:r>
                        <a:rPr lang="en-US" altLang="zh-TW" sz="1400" b="0" i="0" u="none" strike="noStrike" cap="none" dirty="0" smtClean="0">
                          <a:solidFill>
                            <a:srgbClr val="000000"/>
                          </a:solidFill>
                          <a:effectLst/>
                          <a:latin typeface="Arial"/>
                          <a:ea typeface="Arial"/>
                          <a:cs typeface="Arial"/>
                          <a:sym typeface="Arial"/>
                        </a:rPr>
                        <a:t>Ponderosa Pine</a:t>
                      </a:r>
                      <a:endParaRPr lang="zh-TW" altLang="en-US" dirty="0"/>
                    </a:p>
                  </a:txBody>
                  <a:tcPr anchor="ctr"/>
                </a:tc>
                <a:tc>
                  <a:txBody>
                    <a:bodyPr/>
                    <a:lstStyle/>
                    <a:p>
                      <a:pPr algn="ctr"/>
                      <a:r>
                        <a:rPr lang="en-US" altLang="zh-TW" sz="1400" b="0" i="0" u="none" strike="noStrike" cap="none" dirty="0" smtClean="0">
                          <a:solidFill>
                            <a:srgbClr val="000000"/>
                          </a:solidFill>
                          <a:effectLst/>
                          <a:latin typeface="Arial"/>
                          <a:ea typeface="Arial"/>
                          <a:cs typeface="Arial"/>
                          <a:sym typeface="Arial"/>
                        </a:rPr>
                        <a:t>Cottonwood/Willow</a:t>
                      </a:r>
                      <a:endParaRPr lang="zh-TW" altLang="en-US" dirty="0"/>
                    </a:p>
                  </a:txBody>
                  <a:tcPr anchor="ctr"/>
                </a:tc>
                <a:tc>
                  <a:txBody>
                    <a:bodyPr/>
                    <a:lstStyle/>
                    <a:p>
                      <a:pPr algn="ctr"/>
                      <a:r>
                        <a:rPr lang="en-US" altLang="zh-TW" sz="1400" b="0" i="0" u="none" strike="noStrike" cap="none" dirty="0" smtClean="0">
                          <a:solidFill>
                            <a:srgbClr val="000000"/>
                          </a:solidFill>
                          <a:effectLst/>
                          <a:latin typeface="Arial"/>
                          <a:ea typeface="Arial"/>
                          <a:cs typeface="Arial"/>
                          <a:sym typeface="Arial"/>
                        </a:rPr>
                        <a:t>Aspen</a:t>
                      </a:r>
                      <a:endParaRPr lang="zh-TW" altLang="en-US" dirty="0"/>
                    </a:p>
                  </a:txBody>
                  <a:tcPr anchor="ctr"/>
                </a:tc>
                <a:tc>
                  <a:txBody>
                    <a:bodyPr/>
                    <a:lstStyle/>
                    <a:p>
                      <a:pPr algn="ctr"/>
                      <a:r>
                        <a:rPr lang="en-US" altLang="zh-TW" sz="1400" b="0" i="0" u="none" strike="noStrike" cap="none" dirty="0" smtClean="0">
                          <a:solidFill>
                            <a:srgbClr val="000000"/>
                          </a:solidFill>
                          <a:effectLst/>
                          <a:latin typeface="Arial"/>
                          <a:ea typeface="Arial"/>
                          <a:cs typeface="Arial"/>
                          <a:sym typeface="Arial"/>
                        </a:rPr>
                        <a:t>Douglas-fir</a:t>
                      </a:r>
                      <a:endParaRPr lang="zh-TW" altLang="en-US" dirty="0"/>
                    </a:p>
                  </a:txBody>
                  <a:tcPr anchor="ctr"/>
                </a:tc>
                <a:tc>
                  <a:txBody>
                    <a:bodyPr/>
                    <a:lstStyle/>
                    <a:p>
                      <a:pPr algn="ctr"/>
                      <a:r>
                        <a:rPr lang="en-US" altLang="zh-TW" sz="1400" b="0" i="0" u="none" strike="noStrike" cap="none" dirty="0" err="1" smtClean="0">
                          <a:solidFill>
                            <a:srgbClr val="000000"/>
                          </a:solidFill>
                          <a:effectLst/>
                          <a:latin typeface="Arial"/>
                          <a:ea typeface="Arial"/>
                          <a:cs typeface="Arial"/>
                          <a:sym typeface="Arial"/>
                        </a:rPr>
                        <a:t>Krummholz</a:t>
                      </a:r>
                      <a:endParaRPr lang="zh-TW" altLang="en-US" dirty="0"/>
                    </a:p>
                  </a:txBody>
                  <a:tcPr anchor="ctr"/>
                </a:tc>
                <a:extLst>
                  <a:ext uri="{0D108BD9-81ED-4DB2-BD59-A6C34878D82A}">
                    <a16:rowId xmlns:a16="http://schemas.microsoft.com/office/drawing/2014/main" val="3808684894"/>
                  </a:ext>
                </a:extLst>
              </a:tr>
              <a:tr h="443784">
                <a:tc>
                  <a:txBody>
                    <a:bodyPr/>
                    <a:lstStyle/>
                    <a:p>
                      <a:pPr algn="ctr"/>
                      <a:r>
                        <a:rPr lang="zh-TW" altLang="en-US" sz="1400" b="0" i="0" u="none" strike="noStrike" cap="none" dirty="0" smtClean="0">
                          <a:solidFill>
                            <a:srgbClr val="000000"/>
                          </a:solidFill>
                          <a:effectLst/>
                          <a:latin typeface="Arial"/>
                          <a:ea typeface="Arial"/>
                          <a:cs typeface="Arial"/>
                          <a:sym typeface="Arial"/>
                        </a:rPr>
                        <a:t>雲杉木</a:t>
                      </a:r>
                      <a:endParaRPr lang="zh-TW" altLang="en-US" dirty="0"/>
                    </a:p>
                  </a:txBody>
                  <a:tcPr anchor="ctr"/>
                </a:tc>
                <a:tc>
                  <a:txBody>
                    <a:bodyPr/>
                    <a:lstStyle/>
                    <a:p>
                      <a:pPr algn="ctr"/>
                      <a:r>
                        <a:rPr lang="zh-TW" altLang="en-US" sz="1400" b="0" i="0" u="none" strike="noStrike" cap="none" dirty="0" smtClean="0">
                          <a:solidFill>
                            <a:srgbClr val="000000"/>
                          </a:solidFill>
                          <a:effectLst/>
                          <a:latin typeface="Arial"/>
                          <a:ea typeface="Arial"/>
                          <a:cs typeface="Arial"/>
                          <a:sym typeface="Arial"/>
                        </a:rPr>
                        <a:t>海灘松</a:t>
                      </a:r>
                      <a:endParaRPr lang="zh-TW" altLang="en-US" dirty="0"/>
                    </a:p>
                  </a:txBody>
                  <a:tcPr anchor="ctr"/>
                </a:tc>
                <a:tc>
                  <a:txBody>
                    <a:bodyPr/>
                    <a:lstStyle/>
                    <a:p>
                      <a:pPr algn="ctr"/>
                      <a:r>
                        <a:rPr lang="zh-TW" altLang="en-US" dirty="0" smtClean="0"/>
                        <a:t>西黃松</a:t>
                      </a:r>
                      <a:endParaRPr lang="zh-TW" altLang="en-US" dirty="0"/>
                    </a:p>
                  </a:txBody>
                  <a:tcPr anchor="ctr"/>
                </a:tc>
                <a:tc>
                  <a:txBody>
                    <a:bodyPr/>
                    <a:lstStyle/>
                    <a:p>
                      <a:pPr algn="ctr"/>
                      <a:r>
                        <a:rPr lang="zh-TW" altLang="en-US" sz="1400" b="0" i="0" u="none" strike="noStrike" cap="none" dirty="0" smtClean="0">
                          <a:solidFill>
                            <a:srgbClr val="000000"/>
                          </a:solidFill>
                          <a:effectLst/>
                          <a:latin typeface="Arial"/>
                          <a:ea typeface="Arial"/>
                          <a:cs typeface="Arial"/>
                          <a:sym typeface="Arial"/>
                        </a:rPr>
                        <a:t>三角葉楊</a:t>
                      </a:r>
                      <a:endParaRPr lang="zh-TW" altLang="en-US" dirty="0"/>
                    </a:p>
                  </a:txBody>
                  <a:tcPr anchor="ctr"/>
                </a:tc>
                <a:tc>
                  <a:txBody>
                    <a:bodyPr/>
                    <a:lstStyle/>
                    <a:p>
                      <a:pPr algn="ctr"/>
                      <a:r>
                        <a:rPr lang="zh-TW" altLang="en-US" sz="1400" b="0" i="0" u="none" strike="noStrike" cap="none" dirty="0" smtClean="0">
                          <a:solidFill>
                            <a:srgbClr val="000000"/>
                          </a:solidFill>
                          <a:effectLst/>
                          <a:latin typeface="Arial"/>
                          <a:ea typeface="Arial"/>
                          <a:cs typeface="Arial"/>
                          <a:sym typeface="Arial"/>
                        </a:rPr>
                        <a:t>白楊樹</a:t>
                      </a:r>
                      <a:endParaRPr lang="zh-TW" altLang="en-US" dirty="0"/>
                    </a:p>
                  </a:txBody>
                  <a:tcPr anchor="ctr"/>
                </a:tc>
                <a:tc>
                  <a:txBody>
                    <a:bodyPr/>
                    <a:lstStyle/>
                    <a:p>
                      <a:pPr algn="ctr"/>
                      <a:r>
                        <a:rPr lang="zh-TW" altLang="en-US" sz="1400" b="0" i="0" u="none" strike="noStrike" cap="none" dirty="0" smtClean="0">
                          <a:solidFill>
                            <a:srgbClr val="000000"/>
                          </a:solidFill>
                          <a:effectLst/>
                          <a:latin typeface="Arial"/>
                          <a:ea typeface="Arial"/>
                          <a:cs typeface="Arial"/>
                          <a:sym typeface="Arial"/>
                        </a:rPr>
                        <a:t>花旗松</a:t>
                      </a:r>
                      <a:endParaRPr lang="zh-TW" altLang="en-US" dirty="0"/>
                    </a:p>
                  </a:txBody>
                  <a:tcPr anchor="ctr"/>
                </a:tc>
                <a:tc>
                  <a:txBody>
                    <a:bodyPr/>
                    <a:lstStyle/>
                    <a:p>
                      <a:pPr algn="ctr"/>
                      <a:r>
                        <a:rPr lang="zh-TW" altLang="en-US" sz="1400" b="0" i="0" u="none" strike="noStrike" cap="none" dirty="0" smtClean="0">
                          <a:solidFill>
                            <a:srgbClr val="000000"/>
                          </a:solidFill>
                          <a:effectLst/>
                          <a:latin typeface="Arial"/>
                          <a:ea typeface="Arial"/>
                          <a:cs typeface="Arial"/>
                          <a:sym typeface="Arial"/>
                        </a:rPr>
                        <a:t>高山矮曲林</a:t>
                      </a:r>
                      <a:endParaRPr lang="zh-TW" altLang="en-US" dirty="0"/>
                    </a:p>
                  </a:txBody>
                  <a:tcPr anchor="ctr"/>
                </a:tc>
                <a:extLst>
                  <a:ext uri="{0D108BD9-81ED-4DB2-BD59-A6C34878D82A}">
                    <a16:rowId xmlns:a16="http://schemas.microsoft.com/office/drawing/2014/main" val="4081705040"/>
                  </a:ext>
                </a:extLst>
              </a:tr>
              <a:tr h="443784">
                <a:tc>
                  <a:txBody>
                    <a:bodyPr/>
                    <a:lstStyle/>
                    <a:p>
                      <a:pPr algn="ctr"/>
                      <a:r>
                        <a:rPr lang="en-US" altLang="zh-TW" dirty="0" smtClean="0"/>
                        <a:t>1</a:t>
                      </a:r>
                      <a:endParaRPr lang="zh-TW" altLang="en-US" dirty="0"/>
                    </a:p>
                  </a:txBody>
                  <a:tcPr anchor="ctr"/>
                </a:tc>
                <a:tc>
                  <a:txBody>
                    <a:bodyPr/>
                    <a:lstStyle/>
                    <a:p>
                      <a:pPr algn="ctr"/>
                      <a:r>
                        <a:rPr lang="en-US" altLang="zh-TW" dirty="0" smtClean="0"/>
                        <a:t>2</a:t>
                      </a:r>
                      <a:endParaRPr lang="zh-TW" altLang="en-US" dirty="0"/>
                    </a:p>
                  </a:txBody>
                  <a:tcPr anchor="ctr"/>
                </a:tc>
                <a:tc>
                  <a:txBody>
                    <a:bodyPr/>
                    <a:lstStyle/>
                    <a:p>
                      <a:pPr algn="ctr"/>
                      <a:r>
                        <a:rPr lang="en-US" altLang="zh-TW" dirty="0" smtClean="0"/>
                        <a:t>3</a:t>
                      </a:r>
                      <a:endParaRPr lang="zh-TW" altLang="en-US" dirty="0"/>
                    </a:p>
                  </a:txBody>
                  <a:tcPr anchor="ctr"/>
                </a:tc>
                <a:tc>
                  <a:txBody>
                    <a:bodyPr/>
                    <a:lstStyle/>
                    <a:p>
                      <a:pPr algn="ctr"/>
                      <a:r>
                        <a:rPr lang="en-US" altLang="zh-TW" dirty="0" smtClean="0"/>
                        <a:t>4</a:t>
                      </a:r>
                      <a:endParaRPr lang="zh-TW" altLang="en-US" dirty="0"/>
                    </a:p>
                  </a:txBody>
                  <a:tcPr anchor="ctr"/>
                </a:tc>
                <a:tc>
                  <a:txBody>
                    <a:bodyPr/>
                    <a:lstStyle/>
                    <a:p>
                      <a:pPr algn="ctr"/>
                      <a:r>
                        <a:rPr lang="en-US" altLang="zh-TW" dirty="0" smtClean="0"/>
                        <a:t>5</a:t>
                      </a:r>
                      <a:endParaRPr lang="zh-TW" altLang="en-US" dirty="0"/>
                    </a:p>
                  </a:txBody>
                  <a:tcPr anchor="ctr"/>
                </a:tc>
                <a:tc>
                  <a:txBody>
                    <a:bodyPr/>
                    <a:lstStyle/>
                    <a:p>
                      <a:pPr algn="ctr"/>
                      <a:r>
                        <a:rPr lang="en-US" altLang="zh-TW" dirty="0" smtClean="0"/>
                        <a:t>6</a:t>
                      </a:r>
                      <a:endParaRPr lang="zh-TW" altLang="en-US" dirty="0"/>
                    </a:p>
                  </a:txBody>
                  <a:tcPr anchor="ctr"/>
                </a:tc>
                <a:tc>
                  <a:txBody>
                    <a:bodyPr/>
                    <a:lstStyle/>
                    <a:p>
                      <a:pPr algn="ctr"/>
                      <a:r>
                        <a:rPr lang="en-US" altLang="zh-TW" dirty="0" smtClean="0"/>
                        <a:t>7</a:t>
                      </a:r>
                      <a:endParaRPr lang="zh-TW" altLang="en-US" dirty="0"/>
                    </a:p>
                  </a:txBody>
                  <a:tcPr anchor="ctr"/>
                </a:tc>
                <a:extLst>
                  <a:ext uri="{0D108BD9-81ED-4DB2-BD59-A6C34878D82A}">
                    <a16:rowId xmlns:a16="http://schemas.microsoft.com/office/drawing/2014/main" val="3688484571"/>
                  </a:ext>
                </a:extLst>
              </a:tr>
            </a:tbl>
          </a:graphicData>
        </a:graphic>
      </p:graphicFrame>
      <p:pic>
        <p:nvPicPr>
          <p:cNvPr id="6" name="Picture 2" descr="「cottonwood 中文」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627" y="3217435"/>
            <a:ext cx="1088710" cy="7816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spen 白楊樹」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771" y="3211784"/>
            <a:ext cx="1115368" cy="10949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花旗松」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6545" y="3221656"/>
            <a:ext cx="1075174" cy="10751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rummholz」的圖片搜尋結果"/>
          <p:cNvPicPr>
            <a:picLocks noChangeAspect="1" noChangeArrowheads="1"/>
          </p:cNvPicPr>
          <p:nvPr/>
        </p:nvPicPr>
        <p:blipFill rotWithShape="1">
          <a:blip r:embed="rId5">
            <a:extLst>
              <a:ext uri="{28A0092B-C50C-407E-A947-70E740481C1C}">
                <a14:useLocalDpi xmlns:a14="http://schemas.microsoft.com/office/drawing/2010/main" val="0"/>
              </a:ext>
            </a:extLst>
          </a:blip>
          <a:srcRect r="26764"/>
          <a:stretch/>
        </p:blipFill>
        <p:spPr bwMode="auto">
          <a:xfrm>
            <a:off x="7732126" y="3211784"/>
            <a:ext cx="1170713" cy="10475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onderosa Pine」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4610" y="3211784"/>
            <a:ext cx="1051452" cy="10514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dgepole Pine」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3623" y="3211784"/>
            <a:ext cx="1050016" cy="114547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pruce 中文」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516" y="3237332"/>
            <a:ext cx="1069371" cy="10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288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特徵一覽</a:t>
            </a:r>
            <a:endParaRPr lang="zh-TW" altLang="en-US" dirty="0"/>
          </a:p>
        </p:txBody>
      </p:sp>
      <p:sp>
        <p:nvSpPr>
          <p:cNvPr id="6" name="矩形 5"/>
          <p:cNvSpPr/>
          <p:nvPr/>
        </p:nvSpPr>
        <p:spPr>
          <a:xfrm>
            <a:off x="517490" y="1348483"/>
            <a:ext cx="1019908" cy="477054"/>
          </a:xfrm>
          <a:prstGeom prst="rect">
            <a:avLst/>
          </a:prstGeom>
        </p:spPr>
        <p:txBody>
          <a:bodyPr wrap="square">
            <a:spAutoFit/>
          </a:bodyPr>
          <a:lstStyle/>
          <a:p>
            <a:r>
              <a:rPr lang="en-US" altLang="zh-TW" dirty="0"/>
              <a:t>Elevation</a:t>
            </a:r>
          </a:p>
          <a:p>
            <a:r>
              <a:rPr lang="en-US" altLang="zh-TW" sz="1100" dirty="0"/>
              <a:t>(</a:t>
            </a:r>
            <a:r>
              <a:rPr lang="zh-TW" altLang="en-US" sz="1100" dirty="0"/>
              <a:t>海拔</a:t>
            </a:r>
            <a:r>
              <a:rPr lang="en-US" altLang="zh-TW" sz="1100" dirty="0"/>
              <a:t>)</a:t>
            </a:r>
            <a:endParaRPr lang="zh-TW" altLang="en-US" sz="1100" dirty="0"/>
          </a:p>
        </p:txBody>
      </p:sp>
      <p:sp>
        <p:nvSpPr>
          <p:cNvPr id="7" name="矩形 6"/>
          <p:cNvSpPr/>
          <p:nvPr/>
        </p:nvSpPr>
        <p:spPr>
          <a:xfrm>
            <a:off x="1733341" y="1348483"/>
            <a:ext cx="909375" cy="477054"/>
          </a:xfrm>
          <a:prstGeom prst="rect">
            <a:avLst/>
          </a:prstGeom>
        </p:spPr>
        <p:txBody>
          <a:bodyPr wrap="square">
            <a:spAutoFit/>
          </a:bodyPr>
          <a:lstStyle/>
          <a:p>
            <a:r>
              <a:rPr lang="en-US" altLang="zh-TW" dirty="0"/>
              <a:t>Aspect </a:t>
            </a:r>
          </a:p>
          <a:p>
            <a:r>
              <a:rPr lang="en-US" altLang="zh-TW" sz="1100" dirty="0"/>
              <a:t>(</a:t>
            </a:r>
            <a:r>
              <a:rPr lang="zh-TW" altLang="en-US" sz="1100" dirty="0"/>
              <a:t>方位角</a:t>
            </a:r>
            <a:r>
              <a:rPr lang="en-US" altLang="zh-TW" sz="1100" dirty="0"/>
              <a:t>)</a:t>
            </a:r>
            <a:endParaRPr lang="zh-TW" altLang="en-US" sz="1100" dirty="0"/>
          </a:p>
        </p:txBody>
      </p:sp>
      <p:sp>
        <p:nvSpPr>
          <p:cNvPr id="8" name="矩形 7"/>
          <p:cNvSpPr/>
          <p:nvPr/>
        </p:nvSpPr>
        <p:spPr>
          <a:xfrm>
            <a:off x="2838659" y="1348483"/>
            <a:ext cx="768699" cy="477054"/>
          </a:xfrm>
          <a:prstGeom prst="rect">
            <a:avLst/>
          </a:prstGeom>
        </p:spPr>
        <p:txBody>
          <a:bodyPr wrap="square">
            <a:spAutoFit/>
          </a:bodyPr>
          <a:lstStyle/>
          <a:p>
            <a:r>
              <a:rPr lang="en-US" altLang="zh-TW" dirty="0"/>
              <a:t>Slope </a:t>
            </a:r>
          </a:p>
          <a:p>
            <a:r>
              <a:rPr lang="en-US" altLang="zh-TW" sz="1100" dirty="0"/>
              <a:t>(</a:t>
            </a:r>
            <a:r>
              <a:rPr lang="zh-TW" altLang="en-US" sz="1100" dirty="0"/>
              <a:t>坡度</a:t>
            </a:r>
            <a:r>
              <a:rPr lang="en-US" altLang="zh-TW" sz="1100" dirty="0"/>
              <a:t>)</a:t>
            </a:r>
            <a:endParaRPr lang="zh-TW" altLang="en-US" sz="1100" dirty="0"/>
          </a:p>
        </p:txBody>
      </p:sp>
      <p:sp>
        <p:nvSpPr>
          <p:cNvPr id="9" name="矩形 8"/>
          <p:cNvSpPr/>
          <p:nvPr/>
        </p:nvSpPr>
        <p:spPr>
          <a:xfrm>
            <a:off x="3803301" y="1348483"/>
            <a:ext cx="4572000" cy="469359"/>
          </a:xfrm>
          <a:prstGeom prst="rect">
            <a:avLst/>
          </a:prstGeom>
        </p:spPr>
        <p:txBody>
          <a:bodyPr>
            <a:spAutoFit/>
          </a:bodyPr>
          <a:lstStyle/>
          <a:p>
            <a:r>
              <a:rPr lang="en-US" altLang="zh-TW" dirty="0" err="1"/>
              <a:t>Horizontal_Distance_To_Hydrology</a:t>
            </a:r>
            <a:r>
              <a:rPr lang="en-US" altLang="zh-TW" dirty="0"/>
              <a:t> </a:t>
            </a:r>
            <a:r>
              <a:rPr lang="zh-TW" altLang="en-US" dirty="0"/>
              <a:t> </a:t>
            </a:r>
            <a:endParaRPr lang="en-US" altLang="zh-TW" dirty="0"/>
          </a:p>
          <a:p>
            <a:r>
              <a:rPr lang="en-US" altLang="zh-TW" sz="1050" dirty="0"/>
              <a:t>(</a:t>
            </a:r>
            <a:r>
              <a:rPr lang="zh-TW" altLang="en-US" sz="1050" dirty="0"/>
              <a:t>水源水平距離</a:t>
            </a:r>
            <a:r>
              <a:rPr lang="en-US" altLang="zh-TW" sz="1050" dirty="0"/>
              <a:t>)</a:t>
            </a:r>
            <a:endParaRPr lang="zh-TW" altLang="en-US" sz="1050" dirty="0"/>
          </a:p>
        </p:txBody>
      </p:sp>
      <p:sp>
        <p:nvSpPr>
          <p:cNvPr id="10" name="矩形 9"/>
          <p:cNvSpPr/>
          <p:nvPr/>
        </p:nvSpPr>
        <p:spPr>
          <a:xfrm>
            <a:off x="517490" y="2016102"/>
            <a:ext cx="4572000" cy="646331"/>
          </a:xfrm>
          <a:prstGeom prst="rect">
            <a:avLst/>
          </a:prstGeom>
        </p:spPr>
        <p:txBody>
          <a:bodyPr>
            <a:spAutoFit/>
          </a:bodyPr>
          <a:lstStyle/>
          <a:p>
            <a:r>
              <a:rPr lang="en-US" altLang="zh-TW" dirty="0" err="1"/>
              <a:t>Vertical_Distance_To_Hydrology</a:t>
            </a:r>
            <a:r>
              <a:rPr lang="en-US" altLang="zh-TW" sz="2000" dirty="0"/>
              <a:t> </a:t>
            </a:r>
          </a:p>
          <a:p>
            <a:pPr>
              <a:defRPr/>
            </a:pPr>
            <a:r>
              <a:rPr lang="zh-TW" altLang="en-US" sz="1600" dirty="0"/>
              <a:t> </a:t>
            </a:r>
            <a:r>
              <a:rPr lang="en-US" altLang="zh-TW" sz="1100" dirty="0"/>
              <a:t>(</a:t>
            </a:r>
            <a:r>
              <a:rPr lang="zh-TW" altLang="en-US" sz="1100" dirty="0"/>
              <a:t>水源垂直距離</a:t>
            </a:r>
            <a:r>
              <a:rPr lang="en-US" altLang="zh-TW" sz="1100" dirty="0"/>
              <a:t>)</a:t>
            </a:r>
            <a:endParaRPr lang="zh-TW" altLang="en-US" sz="1100" dirty="0"/>
          </a:p>
        </p:txBody>
      </p:sp>
      <p:sp>
        <p:nvSpPr>
          <p:cNvPr id="11" name="矩形 10"/>
          <p:cNvSpPr/>
          <p:nvPr/>
        </p:nvSpPr>
        <p:spPr>
          <a:xfrm>
            <a:off x="3411415" y="2104587"/>
            <a:ext cx="4572000" cy="469359"/>
          </a:xfrm>
          <a:prstGeom prst="rect">
            <a:avLst/>
          </a:prstGeom>
        </p:spPr>
        <p:txBody>
          <a:bodyPr>
            <a:spAutoFit/>
          </a:bodyPr>
          <a:lstStyle/>
          <a:p>
            <a:r>
              <a:rPr lang="en-US" altLang="zh-TW" dirty="0" err="1"/>
              <a:t>Horizontal_Distance_To_Roadways</a:t>
            </a:r>
            <a:endParaRPr lang="en-US" altLang="zh-TW" dirty="0"/>
          </a:p>
          <a:p>
            <a:r>
              <a:rPr lang="en-US" altLang="zh-TW" sz="1050" dirty="0"/>
              <a:t>(</a:t>
            </a:r>
            <a:r>
              <a:rPr lang="zh-TW" altLang="en-US" sz="1050" dirty="0"/>
              <a:t>最近道路水平距離</a:t>
            </a:r>
            <a:r>
              <a:rPr lang="en-US" altLang="zh-TW" sz="1050" dirty="0"/>
              <a:t>)</a:t>
            </a:r>
            <a:endParaRPr lang="zh-TW" altLang="en-US" sz="1050" dirty="0"/>
          </a:p>
        </p:txBody>
      </p:sp>
      <p:sp>
        <p:nvSpPr>
          <p:cNvPr id="12" name="矩形 11"/>
          <p:cNvSpPr/>
          <p:nvPr/>
        </p:nvSpPr>
        <p:spPr>
          <a:xfrm>
            <a:off x="6847949" y="2100739"/>
            <a:ext cx="1713244" cy="477054"/>
          </a:xfrm>
          <a:prstGeom prst="rect">
            <a:avLst/>
          </a:prstGeom>
        </p:spPr>
        <p:txBody>
          <a:bodyPr wrap="square">
            <a:spAutoFit/>
          </a:bodyPr>
          <a:lstStyle/>
          <a:p>
            <a:r>
              <a:rPr lang="en-US" altLang="zh-TW" dirty="0"/>
              <a:t>Hillshade_9am </a:t>
            </a:r>
          </a:p>
          <a:p>
            <a:r>
              <a:rPr lang="en-US" altLang="zh-TW" sz="1100" dirty="0"/>
              <a:t>(</a:t>
            </a:r>
            <a:r>
              <a:rPr lang="zh-TW" altLang="en-US" sz="1100" dirty="0"/>
              <a:t>夏至上午</a:t>
            </a:r>
            <a:r>
              <a:rPr lang="en-US" altLang="zh-TW" sz="1100" dirty="0"/>
              <a:t>9</a:t>
            </a:r>
            <a:r>
              <a:rPr lang="zh-TW" altLang="en-US" sz="1100" dirty="0"/>
              <a:t>點山丘索引</a:t>
            </a:r>
            <a:r>
              <a:rPr lang="en-US" altLang="zh-TW" sz="1100" dirty="0"/>
              <a:t>)</a:t>
            </a:r>
            <a:endParaRPr lang="zh-TW" altLang="en-US" sz="1100" dirty="0"/>
          </a:p>
        </p:txBody>
      </p:sp>
      <p:sp>
        <p:nvSpPr>
          <p:cNvPr id="13" name="矩形 12"/>
          <p:cNvSpPr/>
          <p:nvPr/>
        </p:nvSpPr>
        <p:spPr>
          <a:xfrm>
            <a:off x="6857999" y="1340788"/>
            <a:ext cx="1622809" cy="477054"/>
          </a:xfrm>
          <a:prstGeom prst="rect">
            <a:avLst/>
          </a:prstGeom>
        </p:spPr>
        <p:txBody>
          <a:bodyPr wrap="square">
            <a:spAutoFit/>
          </a:bodyPr>
          <a:lstStyle/>
          <a:p>
            <a:r>
              <a:rPr lang="en-US" altLang="zh-TW" dirty="0" err="1"/>
              <a:t>Hillshade_Noon</a:t>
            </a:r>
            <a:endParaRPr lang="en-US" altLang="zh-TW" dirty="0"/>
          </a:p>
          <a:p>
            <a:r>
              <a:rPr lang="en-US" altLang="zh-TW" sz="1100" dirty="0"/>
              <a:t>(</a:t>
            </a:r>
            <a:r>
              <a:rPr lang="zh-TW" altLang="en-US" sz="1100" dirty="0"/>
              <a:t>夏至中午丘索引</a:t>
            </a:r>
            <a:r>
              <a:rPr lang="en-US" altLang="zh-TW" sz="1100" dirty="0"/>
              <a:t>)</a:t>
            </a:r>
            <a:endParaRPr lang="zh-TW" altLang="en-US" sz="1100" dirty="0"/>
          </a:p>
        </p:txBody>
      </p:sp>
      <p:sp>
        <p:nvSpPr>
          <p:cNvPr id="14" name="矩形 13"/>
          <p:cNvSpPr/>
          <p:nvPr/>
        </p:nvSpPr>
        <p:spPr>
          <a:xfrm>
            <a:off x="6847949" y="2871497"/>
            <a:ext cx="1625766" cy="477054"/>
          </a:xfrm>
          <a:prstGeom prst="rect">
            <a:avLst/>
          </a:prstGeom>
        </p:spPr>
        <p:txBody>
          <a:bodyPr wrap="none">
            <a:spAutoFit/>
          </a:bodyPr>
          <a:lstStyle/>
          <a:p>
            <a:pPr>
              <a:defRPr/>
            </a:pPr>
            <a:r>
              <a:rPr lang="en-US" altLang="zh-TW" dirty="0" smtClean="0"/>
              <a:t>Hillshade_3pm</a:t>
            </a:r>
          </a:p>
          <a:p>
            <a:pPr>
              <a:defRPr/>
            </a:pPr>
            <a:r>
              <a:rPr lang="en-US" altLang="zh-TW" sz="1100" dirty="0" smtClean="0"/>
              <a:t>(</a:t>
            </a:r>
            <a:r>
              <a:rPr lang="zh-TW" altLang="en-US" sz="1100" dirty="0" smtClean="0"/>
              <a:t>夏至下午</a:t>
            </a:r>
            <a:r>
              <a:rPr lang="en-US" altLang="zh-TW" sz="1100" dirty="0" smtClean="0"/>
              <a:t>3</a:t>
            </a:r>
            <a:r>
              <a:rPr lang="zh-TW" altLang="en-US" sz="1100" dirty="0" smtClean="0"/>
              <a:t>點山丘索引</a:t>
            </a:r>
            <a:r>
              <a:rPr lang="en-US" altLang="zh-TW" sz="1100" dirty="0" smtClean="0"/>
              <a:t>)</a:t>
            </a:r>
            <a:endParaRPr lang="zh-TW" altLang="en-US" sz="1100" dirty="0"/>
          </a:p>
        </p:txBody>
      </p:sp>
      <p:sp>
        <p:nvSpPr>
          <p:cNvPr id="15" name="矩形 14"/>
          <p:cNvSpPr/>
          <p:nvPr/>
        </p:nvSpPr>
        <p:spPr>
          <a:xfrm>
            <a:off x="3702807" y="2860690"/>
            <a:ext cx="3240593" cy="492443"/>
          </a:xfrm>
          <a:prstGeom prst="rect">
            <a:avLst/>
          </a:prstGeom>
        </p:spPr>
        <p:txBody>
          <a:bodyPr wrap="square">
            <a:spAutoFit/>
          </a:bodyPr>
          <a:lstStyle/>
          <a:p>
            <a:r>
              <a:rPr lang="en-US" altLang="zh-TW" dirty="0" err="1" smtClean="0"/>
              <a:t>Horizontal_Distance_To_Fire_Points</a:t>
            </a:r>
            <a:r>
              <a:rPr lang="en-US" altLang="zh-TW" dirty="0" smtClean="0"/>
              <a:t> </a:t>
            </a:r>
          </a:p>
          <a:p>
            <a:r>
              <a:rPr lang="en-US" altLang="zh-TW" sz="1200" dirty="0" smtClean="0"/>
              <a:t>(</a:t>
            </a:r>
            <a:r>
              <a:rPr lang="zh-TW" altLang="en-US" sz="1200" dirty="0" smtClean="0"/>
              <a:t>水平火源距離</a:t>
            </a:r>
            <a:r>
              <a:rPr lang="en-US" altLang="zh-TW" sz="1200" dirty="0" smtClean="0"/>
              <a:t>)</a:t>
            </a:r>
            <a:endParaRPr lang="zh-TW" altLang="en-US" sz="1200" dirty="0"/>
          </a:p>
        </p:txBody>
      </p:sp>
      <p:sp>
        <p:nvSpPr>
          <p:cNvPr id="16" name="矩形 15"/>
          <p:cNvSpPr/>
          <p:nvPr/>
        </p:nvSpPr>
        <p:spPr>
          <a:xfrm>
            <a:off x="517490" y="2783746"/>
            <a:ext cx="1773534" cy="569387"/>
          </a:xfrm>
          <a:prstGeom prst="rect">
            <a:avLst/>
          </a:prstGeom>
        </p:spPr>
        <p:txBody>
          <a:bodyPr wrap="square">
            <a:spAutoFit/>
          </a:bodyPr>
          <a:lstStyle/>
          <a:p>
            <a:r>
              <a:rPr lang="en-US" altLang="zh-TW" dirty="0" err="1"/>
              <a:t>Wilderness_Area</a:t>
            </a:r>
            <a:r>
              <a:rPr lang="en-US" altLang="zh-TW" sz="2000" dirty="0"/>
              <a:t> </a:t>
            </a:r>
          </a:p>
          <a:p>
            <a:r>
              <a:rPr lang="en-US" altLang="zh-TW" sz="1100" dirty="0"/>
              <a:t>(</a:t>
            </a:r>
            <a:r>
              <a:rPr lang="zh-TW" altLang="en-US" sz="1100" dirty="0"/>
              <a:t>指定荒野地區種類</a:t>
            </a:r>
            <a:r>
              <a:rPr lang="en-US" altLang="zh-TW" sz="1100" dirty="0"/>
              <a:t>)</a:t>
            </a:r>
            <a:r>
              <a:rPr lang="zh-TW" altLang="en-US" sz="1100" dirty="0"/>
              <a:t>*</a:t>
            </a:r>
            <a:r>
              <a:rPr lang="en-US" altLang="zh-TW" sz="1100" dirty="0"/>
              <a:t>4</a:t>
            </a:r>
            <a:endParaRPr lang="zh-TW" altLang="en-US" sz="1100" dirty="0"/>
          </a:p>
        </p:txBody>
      </p:sp>
      <p:sp>
        <p:nvSpPr>
          <p:cNvPr id="17" name="矩形 16"/>
          <p:cNvSpPr/>
          <p:nvPr/>
        </p:nvSpPr>
        <p:spPr>
          <a:xfrm>
            <a:off x="2235758" y="2880055"/>
            <a:ext cx="1733341" cy="477054"/>
          </a:xfrm>
          <a:prstGeom prst="rect">
            <a:avLst/>
          </a:prstGeom>
        </p:spPr>
        <p:txBody>
          <a:bodyPr wrap="square">
            <a:spAutoFit/>
          </a:bodyPr>
          <a:lstStyle/>
          <a:p>
            <a:r>
              <a:rPr lang="en-US" altLang="zh-TW" dirty="0" err="1"/>
              <a:t>Soil_Type</a:t>
            </a:r>
            <a:r>
              <a:rPr lang="en-US" altLang="zh-TW" dirty="0"/>
              <a:t> </a:t>
            </a:r>
          </a:p>
          <a:p>
            <a:r>
              <a:rPr lang="en-US" altLang="zh-TW" sz="1100" dirty="0"/>
              <a:t>(</a:t>
            </a:r>
            <a:r>
              <a:rPr lang="zh-TW" altLang="en-US" sz="1100" dirty="0"/>
              <a:t>指定土壤種類</a:t>
            </a:r>
            <a:r>
              <a:rPr lang="en-US" altLang="zh-TW" sz="1100" dirty="0"/>
              <a:t>)*40</a:t>
            </a:r>
            <a:endParaRPr lang="zh-TW" altLang="en-US" sz="1100" b="1" dirty="0"/>
          </a:p>
        </p:txBody>
      </p:sp>
      <p:sp>
        <p:nvSpPr>
          <p:cNvPr id="18" name="矩形 17"/>
          <p:cNvSpPr/>
          <p:nvPr/>
        </p:nvSpPr>
        <p:spPr>
          <a:xfrm>
            <a:off x="340170" y="1271296"/>
            <a:ext cx="8279842" cy="213593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圓角矩形 18"/>
          <p:cNvSpPr/>
          <p:nvPr/>
        </p:nvSpPr>
        <p:spPr>
          <a:xfrm>
            <a:off x="517490" y="855785"/>
            <a:ext cx="886767" cy="3165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89003" y="871250"/>
            <a:ext cx="543739" cy="307777"/>
          </a:xfrm>
          <a:prstGeom prst="rect">
            <a:avLst/>
          </a:prstGeom>
        </p:spPr>
        <p:txBody>
          <a:bodyPr wrap="none">
            <a:spAutoFit/>
          </a:bodyPr>
          <a:lstStyle/>
          <a:p>
            <a:r>
              <a:rPr lang="zh-TW" altLang="en-US" dirty="0" smtClean="0">
                <a:solidFill>
                  <a:schemeClr val="bg1"/>
                </a:solidFill>
              </a:rPr>
              <a:t>輸入</a:t>
            </a:r>
            <a:endParaRPr lang="zh-TW" altLang="en-US" dirty="0">
              <a:solidFill>
                <a:schemeClr val="bg1"/>
              </a:solidFill>
            </a:endParaRPr>
          </a:p>
        </p:txBody>
      </p:sp>
      <p:sp>
        <p:nvSpPr>
          <p:cNvPr id="21" name="矩形 20"/>
          <p:cNvSpPr/>
          <p:nvPr/>
        </p:nvSpPr>
        <p:spPr>
          <a:xfrm>
            <a:off x="517490" y="4265384"/>
            <a:ext cx="1215851" cy="538609"/>
          </a:xfrm>
          <a:prstGeom prst="rect">
            <a:avLst/>
          </a:prstGeom>
        </p:spPr>
        <p:txBody>
          <a:bodyPr wrap="square">
            <a:spAutoFit/>
          </a:bodyPr>
          <a:lstStyle/>
          <a:p>
            <a:r>
              <a:rPr lang="en-US" altLang="zh-TW" dirty="0" err="1"/>
              <a:t>Cover_Type</a:t>
            </a:r>
            <a:r>
              <a:rPr lang="en-US" altLang="zh-TW" sz="1800" dirty="0"/>
              <a:t> </a:t>
            </a:r>
          </a:p>
          <a:p>
            <a:r>
              <a:rPr lang="en-US" altLang="zh-TW" sz="1100" dirty="0"/>
              <a:t>(</a:t>
            </a:r>
            <a:r>
              <a:rPr lang="zh-TW" altLang="en-US" sz="1100" dirty="0"/>
              <a:t>樹木種類</a:t>
            </a:r>
            <a:r>
              <a:rPr lang="en-US" altLang="zh-TW" sz="1100" dirty="0"/>
              <a:t>)</a:t>
            </a:r>
            <a:endParaRPr lang="zh-TW" altLang="en-US" sz="1100" dirty="0"/>
          </a:p>
        </p:txBody>
      </p:sp>
      <p:sp>
        <p:nvSpPr>
          <p:cNvPr id="22" name="圓角矩形 21"/>
          <p:cNvSpPr/>
          <p:nvPr/>
        </p:nvSpPr>
        <p:spPr>
          <a:xfrm>
            <a:off x="517490" y="3678048"/>
            <a:ext cx="886767" cy="316523"/>
          </a:xfrm>
          <a:prstGeom prst="roundRect">
            <a:avLst/>
          </a:prstGeom>
          <a:solidFill>
            <a:srgbClr val="FF6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689003" y="3693513"/>
            <a:ext cx="543739" cy="307777"/>
          </a:xfrm>
          <a:prstGeom prst="rect">
            <a:avLst/>
          </a:prstGeom>
        </p:spPr>
        <p:txBody>
          <a:bodyPr wrap="none">
            <a:spAutoFit/>
          </a:bodyPr>
          <a:lstStyle/>
          <a:p>
            <a:r>
              <a:rPr lang="zh-TW" altLang="en-US" dirty="0" smtClean="0">
                <a:solidFill>
                  <a:schemeClr val="bg1"/>
                </a:solidFill>
              </a:rPr>
              <a:t>輸出</a:t>
            </a:r>
            <a:endParaRPr lang="zh-TW" altLang="en-US" dirty="0">
              <a:solidFill>
                <a:schemeClr val="bg1"/>
              </a:solidFill>
            </a:endParaRPr>
          </a:p>
        </p:txBody>
      </p:sp>
      <p:sp>
        <p:nvSpPr>
          <p:cNvPr id="24" name="矩形 23"/>
          <p:cNvSpPr/>
          <p:nvPr/>
        </p:nvSpPr>
        <p:spPr>
          <a:xfrm>
            <a:off x="340170" y="4152041"/>
            <a:ext cx="1535522" cy="766887"/>
          </a:xfrm>
          <a:prstGeom prst="rect">
            <a:avLst/>
          </a:prstGeom>
          <a:noFill/>
          <a:ln>
            <a:solidFill>
              <a:srgbClr val="FF6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5647984" y="4305456"/>
            <a:ext cx="2457724" cy="307777"/>
          </a:xfrm>
          <a:prstGeom prst="rect">
            <a:avLst/>
          </a:prstGeom>
          <a:solidFill>
            <a:schemeClr val="tx2">
              <a:lumMod val="90000"/>
            </a:schemeClr>
          </a:solidFill>
        </p:spPr>
        <p:txBody>
          <a:bodyPr wrap="none">
            <a:spAutoFit/>
          </a:bodyPr>
          <a:lstStyle/>
          <a:p>
            <a:r>
              <a:rPr lang="zh-TW" altLang="en-US" dirty="0" smtClean="0"/>
              <a:t>共有</a:t>
            </a:r>
            <a:r>
              <a:rPr lang="en-US" altLang="zh-TW" dirty="0" smtClean="0"/>
              <a:t>54</a:t>
            </a:r>
            <a:r>
              <a:rPr lang="zh-TW" altLang="en-US" dirty="0" smtClean="0"/>
              <a:t>個輸入特徵，</a:t>
            </a:r>
            <a:r>
              <a:rPr lang="en-US" altLang="zh-TW" dirty="0" smtClean="0"/>
              <a:t>1</a:t>
            </a:r>
            <a:r>
              <a:rPr lang="zh-TW" altLang="en-US" dirty="0" smtClean="0"/>
              <a:t>個輸出</a:t>
            </a:r>
            <a:endParaRPr lang="zh-TW" altLang="en-US" dirty="0"/>
          </a:p>
        </p:txBody>
      </p:sp>
      <p:pic>
        <p:nvPicPr>
          <p:cNvPr id="26" name="Picture 4">
            <a:extLst>
              <a:ext uri="{FF2B5EF4-FFF2-40B4-BE49-F238E27FC236}">
                <a16:creationId xmlns:a16="http://schemas.microsoft.com/office/drawing/2014/main" id="{C05AACF9-C635-4D4F-8615-DBBC5FA99148}"/>
              </a:ext>
            </a:extLst>
          </p:cNvPr>
          <p:cNvPicPr>
            <a:picLocks noChangeAspect="1"/>
          </p:cNvPicPr>
          <p:nvPr/>
        </p:nvPicPr>
        <p:blipFill>
          <a:blip r:embed="rId3"/>
          <a:stretch>
            <a:fillRect/>
          </a:stretch>
        </p:blipFill>
        <p:spPr>
          <a:xfrm>
            <a:off x="5035899" y="4034643"/>
            <a:ext cx="612085" cy="612085"/>
          </a:xfrm>
          <a:prstGeom prst="rect">
            <a:avLst/>
          </a:prstGeom>
        </p:spPr>
      </p:pic>
    </p:spTree>
    <p:extLst>
      <p:ext uri="{BB962C8B-B14F-4D97-AF65-F5344CB8AC3E}">
        <p14:creationId xmlns:p14="http://schemas.microsoft.com/office/powerpoint/2010/main" val="3285992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1" name="Google Shape;931;p8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dirty="0">
                <a:solidFill>
                  <a:srgbClr val="000000"/>
                </a:solidFill>
                <a:latin typeface="Calibri"/>
                <a:ea typeface="Calibri"/>
                <a:cs typeface="Calibri"/>
                <a:sym typeface="Calibri"/>
              </a:rPr>
              <a:t>Good result on </a:t>
            </a:r>
            <a:br>
              <a:rPr lang="zh-TW" sz="2400" b="1" i="0" u="none" strike="noStrike" cap="none" dirty="0">
                <a:solidFill>
                  <a:srgbClr val="000000"/>
                </a:solidFill>
                <a:latin typeface="Calibri"/>
                <a:ea typeface="Calibri"/>
                <a:cs typeface="Calibri"/>
                <a:sym typeface="Calibri"/>
              </a:rPr>
            </a:br>
            <a:r>
              <a:rPr lang="zh-TW" sz="2400" b="1" i="0" u="none" strike="noStrike" cap="none" dirty="0">
                <a:solidFill>
                  <a:srgbClr val="000000"/>
                </a:solidFill>
                <a:latin typeface="Calibri"/>
                <a:ea typeface="Calibri"/>
                <a:cs typeface="Calibri"/>
                <a:sym typeface="Calibri"/>
              </a:rPr>
              <a:t>training dataset?</a:t>
            </a:r>
            <a:endParaRPr sz="2400" b="1" i="0" u="none" strike="noStrike" cap="none" dirty="0">
              <a:solidFill>
                <a:srgbClr val="000000"/>
              </a:solidFill>
              <a:latin typeface="Calibri"/>
              <a:ea typeface="Calibri"/>
              <a:cs typeface="Calibri"/>
              <a:sym typeface="Calibri"/>
            </a:endParaRPr>
          </a:p>
        </p:txBody>
      </p:sp>
      <p:sp>
        <p:nvSpPr>
          <p:cNvPr id="932" name="Google Shape;932;p8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Deep Learning (DL) Models</a:t>
            </a:r>
            <a:endParaRPr/>
          </a:p>
        </p:txBody>
      </p:sp>
      <p:sp>
        <p:nvSpPr>
          <p:cNvPr id="933" name="Google Shape;933;p8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 name="Google Shape;934;p8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35" name="Google Shape;935;p8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 name="Google Shape;936;p8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37" name="Google Shape;937;p85"/>
          <p:cNvGrpSpPr/>
          <p:nvPr/>
        </p:nvGrpSpPr>
        <p:grpSpPr>
          <a:xfrm>
            <a:off x="5150700" y="944450"/>
            <a:ext cx="3014700" cy="839850"/>
            <a:chOff x="4804500" y="1912225"/>
            <a:chExt cx="3014700" cy="839850"/>
          </a:xfrm>
        </p:grpSpPr>
        <p:sp>
          <p:nvSpPr>
            <p:cNvPr id="938" name="Google Shape;938;p8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9" name="Google Shape;939;p8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40" name="Google Shape;940;p85"/>
          <p:cNvGrpSpPr/>
          <p:nvPr/>
        </p:nvGrpSpPr>
        <p:grpSpPr>
          <a:xfrm>
            <a:off x="978599" y="2446362"/>
            <a:ext cx="3014716" cy="2590800"/>
            <a:chOff x="1183700" y="2469482"/>
            <a:chExt cx="4229400" cy="2590800"/>
          </a:xfrm>
        </p:grpSpPr>
        <p:sp>
          <p:nvSpPr>
            <p:cNvPr id="941" name="Google Shape;941;p8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2" name="Google Shape;942;p8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43" name="Google Shape;943;p8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dirty="0">
                  <a:solidFill>
                    <a:srgbClr val="000000"/>
                  </a:solidFill>
                  <a:latin typeface="Calibri"/>
                  <a:ea typeface="Calibri"/>
                  <a:cs typeface="Calibri"/>
                  <a:sym typeface="Calibri"/>
                </a:rPr>
                <a:t>Loss Function</a:t>
              </a:r>
              <a:endParaRPr sz="2000" b="0" i="0" u="none" strike="noStrike" cap="none" dirty="0">
                <a:solidFill>
                  <a:srgbClr val="000000"/>
                </a:solidFill>
                <a:latin typeface="Calibri"/>
                <a:ea typeface="Calibri"/>
                <a:cs typeface="Calibri"/>
                <a:sym typeface="Calibri"/>
              </a:endParaRPr>
            </a:p>
          </p:txBody>
        </p:sp>
        <p:sp>
          <p:nvSpPr>
            <p:cNvPr id="944" name="Google Shape;944;p8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45" name="Google Shape;945;p85"/>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946" name="Google Shape;946;p85"/>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7" name="Google Shape;947;p85"/>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948" name="Google Shape;948;p85"/>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949" name="Google Shape;949;p85"/>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950" name="Google Shape;950;p85"/>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1" name="Google Shape;951;p85"/>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44452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graphicFrame>
        <p:nvGraphicFramePr>
          <p:cNvPr id="4" name="表格 3"/>
          <p:cNvGraphicFramePr>
            <a:graphicFrameLocks noGrp="1"/>
          </p:cNvGraphicFramePr>
          <p:nvPr>
            <p:extLst>
              <p:ext uri="{D42A27DB-BD31-4B8C-83A1-F6EECF244321}">
                <p14:modId xmlns:p14="http://schemas.microsoft.com/office/powerpoint/2010/main" val="30272068"/>
              </p:ext>
            </p:extLst>
          </p:nvPr>
        </p:nvGraphicFramePr>
        <p:xfrm>
          <a:off x="743578" y="1873420"/>
          <a:ext cx="7656844" cy="1874520"/>
        </p:xfrm>
        <a:graphic>
          <a:graphicData uri="http://schemas.openxmlformats.org/drawingml/2006/table">
            <a:tbl>
              <a:tblPr firstRow="1" bandRow="1">
                <a:tableStyleId>{9CEE7E21-7FF2-48F6-9FC8-05549BC23BCA}</a:tableStyleId>
              </a:tblPr>
              <a:tblGrid>
                <a:gridCol w="1195754">
                  <a:extLst>
                    <a:ext uri="{9D8B030D-6E8A-4147-A177-3AD203B41FA5}">
                      <a16:colId xmlns:a16="http://schemas.microsoft.com/office/drawing/2014/main" val="2951539023"/>
                    </a:ext>
                  </a:extLst>
                </a:gridCol>
                <a:gridCol w="1175657">
                  <a:extLst>
                    <a:ext uri="{9D8B030D-6E8A-4147-A177-3AD203B41FA5}">
                      <a16:colId xmlns:a16="http://schemas.microsoft.com/office/drawing/2014/main" val="3894673796"/>
                    </a:ext>
                  </a:extLst>
                </a:gridCol>
                <a:gridCol w="1095271">
                  <a:extLst>
                    <a:ext uri="{9D8B030D-6E8A-4147-A177-3AD203B41FA5}">
                      <a16:colId xmlns:a16="http://schemas.microsoft.com/office/drawing/2014/main" val="1793558378"/>
                    </a:ext>
                  </a:extLst>
                </a:gridCol>
                <a:gridCol w="1175657">
                  <a:extLst>
                    <a:ext uri="{9D8B030D-6E8A-4147-A177-3AD203B41FA5}">
                      <a16:colId xmlns:a16="http://schemas.microsoft.com/office/drawing/2014/main" val="2888414187"/>
                    </a:ext>
                  </a:extLst>
                </a:gridCol>
                <a:gridCol w="1467059">
                  <a:extLst>
                    <a:ext uri="{9D8B030D-6E8A-4147-A177-3AD203B41FA5}">
                      <a16:colId xmlns:a16="http://schemas.microsoft.com/office/drawing/2014/main" val="1673995597"/>
                    </a:ext>
                  </a:extLst>
                </a:gridCol>
                <a:gridCol w="1547446">
                  <a:extLst>
                    <a:ext uri="{9D8B030D-6E8A-4147-A177-3AD203B41FA5}">
                      <a16:colId xmlns:a16="http://schemas.microsoft.com/office/drawing/2014/main" val="688081717"/>
                    </a:ext>
                  </a:extLst>
                </a:gridCol>
              </a:tblGrid>
              <a:tr h="645955">
                <a:tc>
                  <a:txBody>
                    <a:bodyPr/>
                    <a:lstStyle/>
                    <a:p>
                      <a:r>
                        <a:rPr lang="en-US" altLang="zh-TW" sz="1400" b="0" i="0" u="none" strike="noStrike" cap="none" dirty="0" smtClean="0">
                          <a:solidFill>
                            <a:srgbClr val="000000"/>
                          </a:solidFill>
                          <a:effectLst/>
                          <a:latin typeface="Arial"/>
                          <a:ea typeface="Arial"/>
                          <a:cs typeface="Arial"/>
                          <a:sym typeface="Arial"/>
                        </a:rPr>
                        <a:t>Elevation</a:t>
                      </a:r>
                    </a:p>
                    <a:p>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海拔</a:t>
                      </a:r>
                      <a:r>
                        <a:rPr lang="en-US" altLang="zh-TW" sz="1100" b="0" i="0" u="none" strike="noStrike" cap="none" dirty="0" smtClean="0">
                          <a:solidFill>
                            <a:srgbClr val="000000"/>
                          </a:solidFill>
                          <a:effectLst/>
                          <a:latin typeface="Arial"/>
                          <a:ea typeface="Arial"/>
                          <a:cs typeface="Arial"/>
                          <a:sym typeface="Arial"/>
                        </a:rPr>
                        <a:t>)</a:t>
                      </a:r>
                      <a:endParaRPr lang="zh-TW" altLang="en-US" sz="1100" dirty="0"/>
                    </a:p>
                  </a:txBody>
                  <a:tcPr/>
                </a:tc>
                <a:tc>
                  <a:txBody>
                    <a:bodyPr/>
                    <a:lstStyle/>
                    <a:p>
                      <a:r>
                        <a:rPr lang="en-US" altLang="zh-TW" sz="1400" b="0" i="0" u="none" strike="noStrike" cap="none" dirty="0" smtClean="0">
                          <a:solidFill>
                            <a:srgbClr val="000000"/>
                          </a:solidFill>
                          <a:effectLst/>
                          <a:latin typeface="Arial"/>
                          <a:ea typeface="Arial"/>
                          <a:cs typeface="Arial"/>
                          <a:sym typeface="Arial"/>
                        </a:rPr>
                        <a:t>Aspect </a:t>
                      </a:r>
                    </a:p>
                    <a:p>
                      <a:r>
                        <a:rPr lang="en-US" altLang="zh-TW" sz="1100" b="0" i="0" u="none" strike="noStrike" cap="none" dirty="0" smtClean="0">
                          <a:solidFill>
                            <a:srgbClr val="000000"/>
                          </a:solidFill>
                          <a:effectLst/>
                          <a:latin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方位角</a:t>
                      </a:r>
                      <a:r>
                        <a:rPr lang="en-US" altLang="zh-TW" sz="1100" b="0" i="0" u="none" strike="noStrike" cap="none" dirty="0" smtClean="0">
                          <a:solidFill>
                            <a:srgbClr val="000000"/>
                          </a:solidFill>
                          <a:effectLst/>
                          <a:latin typeface="Arial"/>
                          <a:cs typeface="Arial"/>
                          <a:sym typeface="Arial"/>
                        </a:rPr>
                        <a:t>)</a:t>
                      </a:r>
                      <a:endParaRPr lang="zh-TW" altLang="en-US" sz="1100" dirty="0"/>
                    </a:p>
                  </a:txBody>
                  <a:tcPr/>
                </a:tc>
                <a:tc>
                  <a:txBody>
                    <a:bodyPr/>
                    <a:lstStyle/>
                    <a:p>
                      <a:r>
                        <a:rPr lang="en-US" altLang="zh-TW" sz="1400" b="0" i="0" u="none" strike="noStrike" cap="none" dirty="0" smtClean="0">
                          <a:solidFill>
                            <a:srgbClr val="000000"/>
                          </a:solidFill>
                          <a:effectLst/>
                          <a:latin typeface="Arial"/>
                          <a:ea typeface="Arial"/>
                          <a:cs typeface="Arial"/>
                          <a:sym typeface="Arial"/>
                        </a:rPr>
                        <a:t>Slope </a:t>
                      </a:r>
                    </a:p>
                    <a:p>
                      <a:r>
                        <a:rPr lang="en-US" altLang="zh-TW" sz="1100" b="0" i="0" u="none" strike="noStrike" cap="none" dirty="0" smtClean="0">
                          <a:solidFill>
                            <a:srgbClr val="000000"/>
                          </a:solidFill>
                          <a:effectLst/>
                          <a:latin typeface="Arial"/>
                          <a:cs typeface="Arial"/>
                          <a:sym typeface="Arial"/>
                        </a:rPr>
                        <a:t>(</a:t>
                      </a:r>
                      <a:r>
                        <a:rPr lang="zh-TW" altLang="en-US" sz="1100" b="0" i="0" u="none" strike="noStrike" cap="none" dirty="0" smtClean="0">
                          <a:solidFill>
                            <a:srgbClr val="000000"/>
                          </a:solidFill>
                          <a:effectLst/>
                          <a:latin typeface="Arial"/>
                          <a:cs typeface="Arial"/>
                          <a:sym typeface="Arial"/>
                        </a:rPr>
                        <a:t>坡度</a:t>
                      </a:r>
                      <a:r>
                        <a:rPr lang="en-US" altLang="zh-TW" sz="1100" b="0" i="0" u="none" strike="noStrike" cap="none" dirty="0" smtClean="0">
                          <a:solidFill>
                            <a:srgbClr val="000000"/>
                          </a:solidFill>
                          <a:effectLst/>
                          <a:latin typeface="Arial"/>
                          <a:cs typeface="Arial"/>
                          <a:sym typeface="Arial"/>
                        </a:rPr>
                        <a:t>)</a:t>
                      </a:r>
                      <a:endParaRPr lang="zh-TW" altLang="en-US" sz="1100" dirty="0"/>
                    </a:p>
                  </a:txBody>
                  <a:tcPr/>
                </a:tc>
                <a:tc>
                  <a:txBody>
                    <a:bodyPr/>
                    <a:lstStyle/>
                    <a:p>
                      <a:r>
                        <a:rPr lang="en-US" altLang="zh-TW" sz="1100" b="0" i="0" u="none" strike="noStrike" cap="none" dirty="0" err="1" smtClean="0">
                          <a:solidFill>
                            <a:srgbClr val="000000"/>
                          </a:solidFill>
                          <a:effectLst/>
                          <a:latin typeface="Arial"/>
                          <a:ea typeface="Arial"/>
                          <a:cs typeface="Arial"/>
                          <a:sym typeface="Arial"/>
                        </a:rPr>
                        <a:t>Horizontal_Distance_To_Hydrology</a:t>
                      </a:r>
                      <a:r>
                        <a:rPr lang="en-US" altLang="zh-TW" sz="1100" b="0" i="0" u="none" strike="noStrike" cap="none" dirty="0" smtClean="0">
                          <a:solidFill>
                            <a:srgbClr val="000000"/>
                          </a:solidFill>
                          <a:effectLst/>
                          <a:latin typeface="Arial"/>
                          <a:ea typeface="Arial"/>
                          <a:cs typeface="Arial"/>
                          <a:sym typeface="Arial"/>
                        </a:rPr>
                        <a:t> </a:t>
                      </a:r>
                      <a:r>
                        <a:rPr lang="zh-TW" altLang="en-US" sz="1100" b="0" i="0" u="none" strike="noStrike" cap="none" dirty="0" smtClean="0">
                          <a:solidFill>
                            <a:srgbClr val="000000"/>
                          </a:solidFill>
                          <a:effectLst/>
                          <a:latin typeface="Arial"/>
                          <a:ea typeface="Arial"/>
                          <a:cs typeface="Arial"/>
                          <a:sym typeface="Arial"/>
                        </a:rPr>
                        <a:t> </a:t>
                      </a:r>
                      <a:endParaRPr lang="en-US" altLang="zh-TW" sz="1100" b="0" i="0" u="none" strike="noStrike" cap="none" dirty="0" smtClean="0">
                        <a:solidFill>
                          <a:srgbClr val="000000"/>
                        </a:solidFill>
                        <a:effectLst/>
                        <a:latin typeface="Arial"/>
                        <a:ea typeface="Arial"/>
                        <a:cs typeface="Arial"/>
                        <a:sym typeface="Arial"/>
                      </a:endParaRPr>
                    </a:p>
                    <a:p>
                      <a:r>
                        <a:rPr lang="en-US" altLang="zh-TW" sz="900" b="0" i="0" u="none" strike="noStrike" cap="none" dirty="0" smtClean="0">
                          <a:solidFill>
                            <a:srgbClr val="000000"/>
                          </a:solidFill>
                          <a:effectLst/>
                          <a:latin typeface="Arial"/>
                          <a:ea typeface="Arial"/>
                          <a:cs typeface="Arial"/>
                          <a:sym typeface="Arial"/>
                        </a:rPr>
                        <a:t>(</a:t>
                      </a:r>
                      <a:r>
                        <a:rPr lang="zh-TW" altLang="en-US" sz="900" b="0" i="0" u="none" strike="noStrike" cap="none" dirty="0" smtClean="0">
                          <a:solidFill>
                            <a:srgbClr val="000000"/>
                          </a:solidFill>
                          <a:effectLst/>
                          <a:latin typeface="Arial"/>
                          <a:ea typeface="Arial"/>
                          <a:cs typeface="Arial"/>
                          <a:sym typeface="Arial"/>
                        </a:rPr>
                        <a:t>水源水平距離</a:t>
                      </a:r>
                      <a:r>
                        <a:rPr lang="en-US" altLang="zh-TW" sz="900" b="0" i="0" u="none" strike="noStrike" cap="none" dirty="0" smtClean="0">
                          <a:solidFill>
                            <a:srgbClr val="000000"/>
                          </a:solidFill>
                          <a:effectLst/>
                          <a:latin typeface="Arial"/>
                          <a:ea typeface="Arial"/>
                          <a:cs typeface="Arial"/>
                          <a:sym typeface="Arial"/>
                        </a:rPr>
                        <a:t>)</a:t>
                      </a:r>
                      <a:endParaRPr lang="zh-TW" altLang="en-US" sz="900" dirty="0"/>
                    </a:p>
                  </a:txBody>
                  <a:tcPr/>
                </a:tc>
                <a:tc>
                  <a:txBody>
                    <a:bodyPr/>
                    <a:lstStyle/>
                    <a:p>
                      <a:r>
                        <a:rPr lang="en-US" altLang="zh-TW" sz="1050" b="0" i="0" u="none" strike="noStrike" cap="none" dirty="0" err="1" smtClean="0">
                          <a:solidFill>
                            <a:srgbClr val="000000"/>
                          </a:solidFill>
                          <a:effectLst/>
                          <a:latin typeface="Arial"/>
                          <a:ea typeface="Arial"/>
                          <a:cs typeface="Arial"/>
                          <a:sym typeface="Arial"/>
                        </a:rPr>
                        <a:t>Vertical_Distance_To_Hydrology</a:t>
                      </a:r>
                      <a:r>
                        <a:rPr lang="en-US" altLang="zh-TW" sz="1400" b="0" i="0" u="none" strike="noStrike" cap="none" dirty="0" smtClean="0">
                          <a:solidFill>
                            <a:srgbClr val="000000"/>
                          </a:solidFill>
                          <a:effectLst/>
                          <a:latin typeface="Arial"/>
                          <a:ea typeface="Arial"/>
                          <a:cs typeface="Arial"/>
                          <a:sym typeface="Arial"/>
                        </a:rPr>
                        <a:t>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100" b="0" i="0" u="none" strike="noStrike" cap="none" dirty="0" smtClean="0">
                          <a:solidFill>
                            <a:srgbClr val="000000"/>
                          </a:solidFill>
                          <a:effectLst/>
                          <a:latin typeface="Arial"/>
                          <a:ea typeface="Arial"/>
                          <a:cs typeface="Arial"/>
                          <a:sym typeface="Arial"/>
                        </a:rPr>
                        <a:t> </a:t>
                      </a:r>
                      <a:r>
                        <a:rPr lang="en-US" altLang="zh-TW" sz="900" b="0" i="0" u="none" strike="noStrike" cap="none" dirty="0" smtClean="0">
                          <a:solidFill>
                            <a:srgbClr val="000000"/>
                          </a:solidFill>
                          <a:effectLst/>
                          <a:latin typeface="Arial"/>
                          <a:ea typeface="Arial"/>
                          <a:cs typeface="Arial"/>
                          <a:sym typeface="Arial"/>
                        </a:rPr>
                        <a:t>(</a:t>
                      </a:r>
                      <a:r>
                        <a:rPr lang="zh-TW" altLang="en-US" sz="900" b="0" i="0" u="none" strike="noStrike" cap="none" dirty="0" smtClean="0">
                          <a:solidFill>
                            <a:srgbClr val="000000"/>
                          </a:solidFill>
                          <a:effectLst/>
                          <a:latin typeface="Arial"/>
                          <a:ea typeface="Arial"/>
                          <a:cs typeface="Arial"/>
                          <a:sym typeface="Arial"/>
                        </a:rPr>
                        <a:t>水源垂直距離</a:t>
                      </a:r>
                      <a:r>
                        <a:rPr lang="en-US" altLang="zh-TW" sz="900" b="0" i="0" u="none" strike="noStrike" cap="none" dirty="0" smtClean="0">
                          <a:solidFill>
                            <a:srgbClr val="000000"/>
                          </a:solidFill>
                          <a:effectLst/>
                          <a:latin typeface="Arial"/>
                          <a:ea typeface="Arial"/>
                          <a:cs typeface="Arial"/>
                          <a:sym typeface="Arial"/>
                        </a:rPr>
                        <a:t>)</a:t>
                      </a:r>
                      <a:endParaRPr lang="zh-TW" altLang="en-US" sz="900" dirty="0" smtClean="0"/>
                    </a:p>
                  </a:txBody>
                  <a:tcPr/>
                </a:tc>
                <a:tc>
                  <a:txBody>
                    <a:bodyPr/>
                    <a:lstStyle/>
                    <a:p>
                      <a:r>
                        <a:rPr lang="en-US" altLang="zh-TW" sz="1100" b="0" i="0" u="none" strike="noStrike" cap="none" dirty="0" err="1" smtClean="0">
                          <a:solidFill>
                            <a:srgbClr val="000000"/>
                          </a:solidFill>
                          <a:effectLst/>
                          <a:latin typeface="Arial"/>
                          <a:ea typeface="Arial"/>
                          <a:cs typeface="Arial"/>
                          <a:sym typeface="Arial"/>
                        </a:rPr>
                        <a:t>Horizontal_Distance_To_Roadways</a:t>
                      </a:r>
                      <a:endParaRPr lang="en-US" altLang="zh-TW" sz="1100" b="0" i="0" u="none" strike="noStrike" cap="none" dirty="0" smtClean="0">
                        <a:solidFill>
                          <a:srgbClr val="000000"/>
                        </a:solidFill>
                        <a:effectLst/>
                        <a:latin typeface="Arial"/>
                        <a:ea typeface="Arial"/>
                        <a:cs typeface="Arial"/>
                        <a:sym typeface="Arial"/>
                      </a:endParaRPr>
                    </a:p>
                    <a:p>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cs typeface="Arial"/>
                          <a:sym typeface="Arial"/>
                        </a:rPr>
                        <a:t>最近道路水平距離</a:t>
                      </a:r>
                      <a:r>
                        <a:rPr lang="en-US" altLang="zh-TW" sz="900" b="0" i="0" u="none" strike="noStrike" cap="none" dirty="0" smtClean="0">
                          <a:solidFill>
                            <a:srgbClr val="000000"/>
                          </a:solidFill>
                          <a:effectLst/>
                          <a:latin typeface="Arial"/>
                          <a:cs typeface="Arial"/>
                          <a:sym typeface="Arial"/>
                        </a:rPr>
                        <a:t>)</a:t>
                      </a:r>
                      <a:endParaRPr lang="zh-TW" altLang="en-US" sz="900" dirty="0"/>
                    </a:p>
                  </a:txBody>
                  <a:tcPr/>
                </a:tc>
                <a:extLst>
                  <a:ext uri="{0D108BD9-81ED-4DB2-BD59-A6C34878D82A}">
                    <a16:rowId xmlns:a16="http://schemas.microsoft.com/office/drawing/2014/main" val="2656152912"/>
                  </a:ext>
                </a:extLst>
              </a:tr>
              <a:tr h="370840">
                <a:tc>
                  <a:txBody>
                    <a:bodyPr/>
                    <a:lstStyle/>
                    <a:p>
                      <a:r>
                        <a:rPr lang="en-US" altLang="zh-TW" sz="1050" b="0" i="0" u="none" strike="noStrike" cap="none" dirty="0" smtClean="0">
                          <a:solidFill>
                            <a:srgbClr val="000000"/>
                          </a:solidFill>
                          <a:effectLst/>
                          <a:latin typeface="Arial"/>
                          <a:ea typeface="Arial"/>
                          <a:cs typeface="Arial"/>
                          <a:sym typeface="Arial"/>
                        </a:rPr>
                        <a:t>Hillshade_9am </a:t>
                      </a:r>
                    </a:p>
                    <a:p>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ea typeface="Arial"/>
                          <a:cs typeface="Arial"/>
                          <a:sym typeface="Arial"/>
                        </a:rPr>
                        <a:t>夏至上午</a:t>
                      </a:r>
                      <a:r>
                        <a:rPr lang="en-US" altLang="zh-TW" sz="900" b="0" i="0" u="none" strike="noStrike" cap="none" dirty="0" smtClean="0">
                          <a:solidFill>
                            <a:srgbClr val="000000"/>
                          </a:solidFill>
                          <a:effectLst/>
                          <a:latin typeface="Arial"/>
                          <a:ea typeface="Arial"/>
                          <a:cs typeface="Arial"/>
                          <a:sym typeface="Arial"/>
                        </a:rPr>
                        <a:t>9</a:t>
                      </a:r>
                      <a:r>
                        <a:rPr lang="zh-TW" altLang="en-US" sz="900" b="0" i="0" u="none" strike="noStrike" cap="none" dirty="0" smtClean="0">
                          <a:solidFill>
                            <a:srgbClr val="000000"/>
                          </a:solidFill>
                          <a:effectLst/>
                          <a:latin typeface="Arial"/>
                          <a:ea typeface="Arial"/>
                          <a:cs typeface="Arial"/>
                          <a:sym typeface="Arial"/>
                        </a:rPr>
                        <a:t>點山丘索引</a:t>
                      </a:r>
                      <a:r>
                        <a:rPr lang="en-US" altLang="zh-TW" sz="900" b="0" i="0" u="none" strike="noStrike" cap="none" dirty="0" smtClean="0">
                          <a:solidFill>
                            <a:srgbClr val="000000"/>
                          </a:solidFill>
                          <a:effectLst/>
                          <a:latin typeface="Arial"/>
                          <a:cs typeface="Arial"/>
                          <a:sym typeface="Arial"/>
                        </a:rPr>
                        <a:t>)</a:t>
                      </a:r>
                      <a:endParaRPr lang="zh-TW" altLang="en-US" sz="900" dirty="0"/>
                    </a:p>
                  </a:txBody>
                  <a:tcPr/>
                </a:tc>
                <a:tc>
                  <a:txBody>
                    <a:bodyPr/>
                    <a:lstStyle/>
                    <a:p>
                      <a:pPr marR="0" algn="l" rtl="0">
                        <a:lnSpc>
                          <a:spcPct val="100000"/>
                        </a:lnSpc>
                        <a:spcBef>
                          <a:spcPts val="0"/>
                        </a:spcBef>
                        <a:spcAft>
                          <a:spcPts val="0"/>
                        </a:spcAft>
                        <a:buClr>
                          <a:srgbClr val="000000"/>
                        </a:buClr>
                        <a:buFont typeface="Arial"/>
                      </a:pPr>
                      <a:r>
                        <a:rPr lang="en-US" altLang="zh-TW" sz="1050" b="0" i="0" u="none" strike="noStrike" cap="none" dirty="0" err="1" smtClean="0">
                          <a:solidFill>
                            <a:srgbClr val="000000"/>
                          </a:solidFill>
                          <a:effectLst/>
                          <a:latin typeface="Arial"/>
                          <a:ea typeface="Arial"/>
                          <a:cs typeface="Arial"/>
                          <a:sym typeface="Arial"/>
                        </a:rPr>
                        <a:t>Hillshade_Noon</a:t>
                      </a:r>
                      <a:endParaRPr lang="en-US" altLang="zh-TW" sz="1050" b="0" i="0" u="none" strike="noStrike" cap="none" dirty="0" smtClean="0">
                        <a:solidFill>
                          <a:srgbClr val="000000"/>
                        </a:solidFill>
                        <a:effectLst/>
                        <a:latin typeface="Arial"/>
                        <a:ea typeface="Arial"/>
                        <a:cs typeface="Arial"/>
                        <a:sym typeface="Arial"/>
                      </a:endParaRPr>
                    </a:p>
                    <a:p>
                      <a:pPr marR="0" algn="l" rtl="0">
                        <a:lnSpc>
                          <a:spcPct val="100000"/>
                        </a:lnSpc>
                        <a:spcBef>
                          <a:spcPts val="0"/>
                        </a:spcBef>
                        <a:spcAft>
                          <a:spcPts val="0"/>
                        </a:spcAft>
                        <a:buClr>
                          <a:srgbClr val="000000"/>
                        </a:buClr>
                        <a:buFont typeface="Arial"/>
                      </a:pPr>
                      <a:r>
                        <a:rPr lang="en-US" altLang="zh-TW" sz="900" b="0" i="0" u="none" strike="noStrike" cap="none" dirty="0" smtClean="0">
                          <a:solidFill>
                            <a:srgbClr val="000000"/>
                          </a:solidFill>
                          <a:effectLst/>
                          <a:latin typeface="Arial"/>
                          <a:ea typeface="Arial"/>
                          <a:cs typeface="Arial"/>
                          <a:sym typeface="Arial"/>
                        </a:rPr>
                        <a:t>(</a:t>
                      </a:r>
                      <a:r>
                        <a:rPr lang="zh-TW" altLang="en-US" sz="900" b="0" i="0" u="none" strike="noStrike" cap="none" dirty="0" smtClean="0">
                          <a:solidFill>
                            <a:srgbClr val="000000"/>
                          </a:solidFill>
                          <a:effectLst/>
                          <a:latin typeface="Arial"/>
                          <a:ea typeface="Arial"/>
                          <a:cs typeface="Arial"/>
                          <a:sym typeface="Arial"/>
                        </a:rPr>
                        <a:t>夏至中午丘索引</a:t>
                      </a:r>
                      <a:r>
                        <a:rPr lang="en-US" altLang="zh-TW" sz="900" b="0" i="0" u="none" strike="noStrike" cap="none" dirty="0" smtClean="0">
                          <a:solidFill>
                            <a:srgbClr val="000000"/>
                          </a:solidFill>
                          <a:effectLst/>
                          <a:latin typeface="Arial"/>
                          <a:ea typeface="Arial"/>
                          <a:cs typeface="Arial"/>
                          <a:sym typeface="Arial"/>
                        </a:rPr>
                        <a:t>)</a:t>
                      </a:r>
                      <a:endParaRPr lang="zh-TW" altLang="en-US" sz="900" b="0" i="0" u="none" strike="noStrike" cap="none" dirty="0" smtClean="0">
                        <a:solidFill>
                          <a:srgbClr val="000000"/>
                        </a:solidFill>
                        <a:effectLst/>
                        <a:latin typeface="Arial"/>
                        <a:ea typeface="Arial"/>
                        <a:cs typeface="Arial"/>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50" b="0" i="0" u="none" strike="noStrike" cap="none" dirty="0" smtClean="0">
                          <a:solidFill>
                            <a:srgbClr val="000000"/>
                          </a:solidFill>
                          <a:effectLst/>
                          <a:latin typeface="Arial"/>
                          <a:ea typeface="Arial"/>
                          <a:cs typeface="Arial"/>
                          <a:sym typeface="Arial"/>
                        </a:rPr>
                        <a:t>Hillshade_3pm</a:t>
                      </a:r>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ea typeface="Arial"/>
                          <a:cs typeface="Arial"/>
                          <a:sym typeface="Arial"/>
                        </a:rPr>
                        <a:t>夏至下午</a:t>
                      </a:r>
                      <a:r>
                        <a:rPr lang="en-US" altLang="zh-TW" sz="900" b="0" i="0" u="none" strike="noStrike" cap="none" dirty="0" smtClean="0">
                          <a:solidFill>
                            <a:srgbClr val="000000"/>
                          </a:solidFill>
                          <a:effectLst/>
                          <a:latin typeface="Arial"/>
                          <a:ea typeface="Arial"/>
                          <a:cs typeface="Arial"/>
                          <a:sym typeface="Arial"/>
                        </a:rPr>
                        <a:t>3</a:t>
                      </a:r>
                      <a:r>
                        <a:rPr lang="zh-TW" altLang="en-US" sz="900" b="0" i="0" u="none" strike="noStrike" cap="none" dirty="0" smtClean="0">
                          <a:solidFill>
                            <a:srgbClr val="000000"/>
                          </a:solidFill>
                          <a:effectLst/>
                          <a:latin typeface="Arial"/>
                          <a:ea typeface="Arial"/>
                          <a:cs typeface="Arial"/>
                          <a:sym typeface="Arial"/>
                        </a:rPr>
                        <a:t>點山丘索引</a:t>
                      </a:r>
                      <a:r>
                        <a:rPr lang="en-US" altLang="zh-TW" sz="900" b="0" i="0" u="none" strike="noStrike" cap="none" dirty="0" smtClean="0">
                          <a:solidFill>
                            <a:srgbClr val="000000"/>
                          </a:solidFill>
                          <a:effectLst/>
                          <a:latin typeface="Arial"/>
                          <a:cs typeface="Arial"/>
                          <a:sym typeface="Arial"/>
                        </a:rPr>
                        <a:t>)</a:t>
                      </a:r>
                      <a:endParaRPr lang="zh-TW" altLang="en-US" sz="900" dirty="0" smtClean="0"/>
                    </a:p>
                  </a:txBody>
                  <a:tcPr/>
                </a:tc>
                <a:tc>
                  <a:txBody>
                    <a:bodyPr/>
                    <a:lstStyle/>
                    <a:p>
                      <a:r>
                        <a:rPr lang="en-US" altLang="zh-TW" sz="1000" b="0" i="0" u="none" strike="noStrike" cap="none" dirty="0" err="1" smtClean="0">
                          <a:solidFill>
                            <a:srgbClr val="000000"/>
                          </a:solidFill>
                          <a:effectLst/>
                          <a:latin typeface="Arial"/>
                          <a:ea typeface="Arial"/>
                          <a:cs typeface="Arial"/>
                          <a:sym typeface="Arial"/>
                        </a:rPr>
                        <a:t>Horizontal_Distance_To_Fire_Points</a:t>
                      </a:r>
                      <a:r>
                        <a:rPr lang="en-US" altLang="zh-TW" sz="1000" b="0" i="0" u="none" strike="noStrike" cap="none" dirty="0" smtClean="0">
                          <a:solidFill>
                            <a:srgbClr val="000000"/>
                          </a:solidFill>
                          <a:effectLst/>
                          <a:latin typeface="Arial"/>
                          <a:ea typeface="Arial"/>
                          <a:cs typeface="Arial"/>
                          <a:sym typeface="Arial"/>
                        </a:rPr>
                        <a:t> </a:t>
                      </a:r>
                    </a:p>
                    <a:p>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cs typeface="Arial"/>
                          <a:sym typeface="Arial"/>
                        </a:rPr>
                        <a:t>水平火源距離</a:t>
                      </a:r>
                      <a:r>
                        <a:rPr lang="en-US" altLang="zh-TW" sz="900" b="0" i="0" u="none" strike="noStrike" cap="none" dirty="0" smtClean="0">
                          <a:solidFill>
                            <a:srgbClr val="000000"/>
                          </a:solidFill>
                          <a:effectLst/>
                          <a:latin typeface="Arial"/>
                          <a:cs typeface="Arial"/>
                          <a:sym typeface="Arial"/>
                        </a:rPr>
                        <a:t>)</a:t>
                      </a:r>
                      <a:endParaRPr lang="zh-TW" altLang="en-US" sz="900" dirty="0"/>
                    </a:p>
                  </a:txBody>
                  <a:tcPr/>
                </a:tc>
                <a:tc>
                  <a:txBody>
                    <a:bodyPr/>
                    <a:lstStyle/>
                    <a:p>
                      <a:r>
                        <a:rPr lang="en-US" altLang="zh-TW" sz="1050" b="0" i="0" u="none" strike="noStrike" cap="none" dirty="0" err="1" smtClean="0">
                          <a:solidFill>
                            <a:srgbClr val="000000"/>
                          </a:solidFill>
                          <a:effectLst/>
                          <a:latin typeface="Arial"/>
                          <a:ea typeface="Arial"/>
                          <a:cs typeface="Arial"/>
                          <a:sym typeface="Arial"/>
                        </a:rPr>
                        <a:t>Wilderness_Area</a:t>
                      </a:r>
                      <a:r>
                        <a:rPr lang="en-US" altLang="zh-TW" sz="1400" b="0" i="0" u="none" strike="noStrike" cap="none" dirty="0" smtClean="0">
                          <a:solidFill>
                            <a:srgbClr val="000000"/>
                          </a:solidFill>
                          <a:effectLst/>
                          <a:latin typeface="Arial"/>
                          <a:ea typeface="Arial"/>
                          <a:cs typeface="Arial"/>
                          <a:sym typeface="Arial"/>
                        </a:rPr>
                        <a:t> </a:t>
                      </a:r>
                    </a:p>
                    <a:p>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cs typeface="Arial"/>
                          <a:sym typeface="Arial"/>
                        </a:rPr>
                        <a:t>指定荒野地區種類</a:t>
                      </a:r>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cs typeface="Arial"/>
                          <a:sym typeface="Arial"/>
                        </a:rPr>
                        <a:t>*</a:t>
                      </a:r>
                      <a:r>
                        <a:rPr lang="en-US" altLang="zh-TW" sz="900" b="0" i="0" u="none" strike="noStrike" cap="none" dirty="0" smtClean="0">
                          <a:solidFill>
                            <a:srgbClr val="000000"/>
                          </a:solidFill>
                          <a:effectLst/>
                          <a:latin typeface="Arial"/>
                          <a:cs typeface="Arial"/>
                          <a:sym typeface="Arial"/>
                        </a:rPr>
                        <a:t>4</a:t>
                      </a:r>
                      <a:endParaRPr lang="zh-TW" altLang="en-US" sz="900" dirty="0"/>
                    </a:p>
                  </a:txBody>
                  <a:tcPr/>
                </a:tc>
                <a:tc>
                  <a:txBody>
                    <a:bodyPr/>
                    <a:lstStyle/>
                    <a:p>
                      <a:r>
                        <a:rPr lang="en-US" altLang="zh-TW" sz="1000" b="0" i="0" u="none" strike="noStrike" cap="none" dirty="0" err="1" smtClean="0">
                          <a:solidFill>
                            <a:srgbClr val="000000"/>
                          </a:solidFill>
                          <a:effectLst/>
                          <a:latin typeface="Arial"/>
                          <a:ea typeface="Arial"/>
                          <a:cs typeface="Arial"/>
                          <a:sym typeface="Arial"/>
                        </a:rPr>
                        <a:t>Soil_Type</a:t>
                      </a:r>
                      <a:r>
                        <a:rPr lang="en-US" altLang="zh-TW" sz="1000" b="0" i="0" u="none" strike="noStrike" cap="none" dirty="0" smtClean="0">
                          <a:solidFill>
                            <a:srgbClr val="000000"/>
                          </a:solidFill>
                          <a:effectLst/>
                          <a:latin typeface="Arial"/>
                          <a:ea typeface="Arial"/>
                          <a:cs typeface="Arial"/>
                          <a:sym typeface="Arial"/>
                        </a:rPr>
                        <a:t> </a:t>
                      </a:r>
                    </a:p>
                    <a:p>
                      <a:r>
                        <a:rPr lang="en-US" altLang="zh-TW" sz="1000" b="0" i="0" u="none" strike="noStrike" cap="none" dirty="0" smtClean="0">
                          <a:solidFill>
                            <a:srgbClr val="000000"/>
                          </a:solidFill>
                          <a:effectLst/>
                          <a:latin typeface="Arial"/>
                          <a:cs typeface="Arial"/>
                          <a:sym typeface="Arial"/>
                        </a:rPr>
                        <a:t>(</a:t>
                      </a:r>
                      <a:r>
                        <a:rPr lang="zh-TW" altLang="en-US" sz="1000" b="0" i="0" u="none" strike="noStrike" cap="none" dirty="0" smtClean="0">
                          <a:solidFill>
                            <a:srgbClr val="000000"/>
                          </a:solidFill>
                          <a:effectLst/>
                          <a:latin typeface="Arial"/>
                          <a:cs typeface="Arial"/>
                          <a:sym typeface="Arial"/>
                        </a:rPr>
                        <a:t>指定土壤種類</a:t>
                      </a:r>
                      <a:r>
                        <a:rPr lang="en-US" altLang="zh-TW" sz="1000" b="0" i="0" u="none" strike="noStrike" cap="none" dirty="0" smtClean="0">
                          <a:solidFill>
                            <a:srgbClr val="000000"/>
                          </a:solidFill>
                          <a:effectLst/>
                          <a:latin typeface="Arial"/>
                          <a:cs typeface="Arial"/>
                          <a:sym typeface="Arial"/>
                        </a:rPr>
                        <a:t>)*40</a:t>
                      </a:r>
                      <a:endParaRPr lang="zh-TW" altLang="en-US" sz="1000" b="1" dirty="0"/>
                    </a:p>
                  </a:txBody>
                  <a:tcPr/>
                </a:tc>
                <a:extLst>
                  <a:ext uri="{0D108BD9-81ED-4DB2-BD59-A6C34878D82A}">
                    <a16:rowId xmlns:a16="http://schemas.microsoft.com/office/drawing/2014/main" val="1761337415"/>
                  </a:ext>
                </a:extLst>
              </a:tr>
              <a:tr h="370840">
                <a:tc>
                  <a:txBody>
                    <a:bodyPr/>
                    <a:lstStyle/>
                    <a:p>
                      <a:r>
                        <a:rPr lang="en-US" altLang="zh-TW" sz="1100" b="0" i="0" u="none" strike="noStrike" cap="none" dirty="0" err="1" smtClean="0">
                          <a:solidFill>
                            <a:srgbClr val="000000"/>
                          </a:solidFill>
                          <a:effectLst/>
                          <a:latin typeface="Arial"/>
                          <a:ea typeface="Arial"/>
                          <a:cs typeface="Arial"/>
                          <a:sym typeface="Arial"/>
                        </a:rPr>
                        <a:t>Cover_Type</a:t>
                      </a:r>
                      <a:r>
                        <a:rPr lang="en-US" altLang="zh-TW" sz="1400" b="0" i="0" u="none" strike="noStrike" cap="none" dirty="0" smtClean="0">
                          <a:solidFill>
                            <a:srgbClr val="000000"/>
                          </a:solidFill>
                          <a:effectLst/>
                          <a:latin typeface="Arial"/>
                          <a:ea typeface="Arial"/>
                          <a:cs typeface="Arial"/>
                          <a:sym typeface="Arial"/>
                        </a:rPr>
                        <a:t> </a:t>
                      </a:r>
                    </a:p>
                    <a:p>
                      <a:r>
                        <a:rPr lang="en-US" altLang="zh-TW" sz="1000" b="0" i="0" u="none" strike="noStrike" cap="none" dirty="0" smtClean="0">
                          <a:solidFill>
                            <a:srgbClr val="000000"/>
                          </a:solidFill>
                          <a:effectLst/>
                          <a:latin typeface="Arial"/>
                          <a:cs typeface="Arial"/>
                          <a:sym typeface="Arial"/>
                        </a:rPr>
                        <a:t>(</a:t>
                      </a:r>
                      <a:r>
                        <a:rPr lang="zh-TW" altLang="en-US" sz="1000" b="0" i="0" u="none" strike="noStrike" cap="none" dirty="0" smtClean="0">
                          <a:solidFill>
                            <a:srgbClr val="000000"/>
                          </a:solidFill>
                          <a:effectLst/>
                          <a:latin typeface="Arial"/>
                          <a:cs typeface="Arial"/>
                          <a:sym typeface="Arial"/>
                        </a:rPr>
                        <a:t>樹木種類</a:t>
                      </a:r>
                      <a:r>
                        <a:rPr lang="en-US" altLang="zh-TW" sz="1000" b="0" i="0" u="none" strike="noStrike" cap="none" dirty="0" smtClean="0">
                          <a:solidFill>
                            <a:srgbClr val="000000"/>
                          </a:solidFill>
                          <a:effectLst/>
                          <a:latin typeface="Arial"/>
                          <a:cs typeface="Arial"/>
                          <a:sym typeface="Arial"/>
                        </a:rPr>
                        <a:t>)</a:t>
                      </a:r>
                      <a:endParaRPr lang="zh-TW" altLang="en-US" sz="1000"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989439428"/>
                  </a:ext>
                </a:extLst>
              </a:tr>
            </a:tbl>
          </a:graphicData>
        </a:graphic>
      </p:graphicFrame>
    </p:spTree>
    <p:extLst>
      <p:ext uri="{BB962C8B-B14F-4D97-AF65-F5344CB8AC3E}">
        <p14:creationId xmlns:p14="http://schemas.microsoft.com/office/powerpoint/2010/main" val="489712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神經網路中隱層數和隱層節點數</a:t>
            </a:r>
            <a:r>
              <a:rPr lang="en-US" altLang="zh-TW" dirty="0"/>
              <a:t>?</a:t>
            </a:r>
            <a:endParaRPr lang="zh-TW" altLang="en-US" dirty="0"/>
          </a:p>
        </p:txBody>
      </p:sp>
      <p:sp>
        <p:nvSpPr>
          <p:cNvPr id="3" name="文字版面配置區 2"/>
          <p:cNvSpPr>
            <a:spLocks noGrp="1"/>
          </p:cNvSpPr>
          <p:nvPr>
            <p:ph type="body" idx="1"/>
          </p:nvPr>
        </p:nvSpPr>
        <p:spPr/>
        <p:txBody>
          <a:bodyPr/>
          <a:lstStyle/>
          <a:p>
            <a:pPr marL="114300" indent="0">
              <a:buNone/>
            </a:pPr>
            <a:r>
              <a:rPr lang="zh-TW" altLang="en-US" dirty="0"/>
              <a:t>這沒有一個確切的答案，我們所能做的就是 </a:t>
            </a:r>
            <a:r>
              <a:rPr lang="en-US" altLang="zh-TW" b="1" dirty="0">
                <a:solidFill>
                  <a:srgbClr val="FF0000"/>
                </a:solidFill>
              </a:rPr>
              <a:t>Trial and Error </a:t>
            </a:r>
            <a:r>
              <a:rPr lang="en-US" altLang="zh-TW" dirty="0" smtClean="0"/>
              <a:t>&amp; </a:t>
            </a:r>
            <a:r>
              <a:rPr lang="en-US" altLang="zh-TW" b="1" dirty="0" smtClean="0">
                <a:solidFill>
                  <a:srgbClr val="FF0000"/>
                </a:solidFill>
              </a:rPr>
              <a:t>Intuition</a:t>
            </a:r>
          </a:p>
          <a:p>
            <a:pPr marL="114300" indent="0">
              <a:buNone/>
            </a:pPr>
            <a:endParaRPr lang="en-US" altLang="zh-TW" dirty="0"/>
          </a:p>
          <a:p>
            <a:r>
              <a:rPr lang="zh-TW" altLang="en-US" dirty="0"/>
              <a:t>以隱層數來說，增加隱層數可以降低網路誤差。讓網路複雜化使得提高精準度，從而增加了網路的訓練時間和出現過擬合的傾向</a:t>
            </a:r>
            <a:r>
              <a:rPr lang="zh-TW" altLang="en-US" dirty="0" smtClean="0"/>
              <a:t>。</a:t>
            </a:r>
            <a:endParaRPr lang="en-US" altLang="zh-TW" dirty="0" smtClean="0"/>
          </a:p>
          <a:p>
            <a:endParaRPr lang="zh-TW" altLang="en-US" dirty="0"/>
          </a:p>
          <a:p>
            <a:r>
              <a:rPr lang="zh-TW" altLang="en-US" dirty="0"/>
              <a:t>以隱層節點數來說，隱層節點數不僅與輸入</a:t>
            </a:r>
            <a:r>
              <a:rPr lang="en-US" altLang="zh-TW" dirty="0"/>
              <a:t>/</a:t>
            </a:r>
            <a:r>
              <a:rPr lang="zh-TW" altLang="en-US" dirty="0"/>
              <a:t>輸出層的節點數有關，更與需解決的問題的複雜程度和轉換函式的型式以及樣本資料的特性等因素有關。</a:t>
            </a:r>
          </a:p>
          <a:p>
            <a:endParaRPr lang="zh-TW" altLang="en-US" dirty="0"/>
          </a:p>
        </p:txBody>
      </p:sp>
    </p:spTree>
    <p:extLst>
      <p:ext uri="{BB962C8B-B14F-4D97-AF65-F5344CB8AC3E}">
        <p14:creationId xmlns:p14="http://schemas.microsoft.com/office/powerpoint/2010/main" val="2175615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Tensorflow2.0</a:t>
            </a:r>
            <a:endParaRPr lang="zh-TW" altLang="en-US" dirty="0"/>
          </a:p>
        </p:txBody>
      </p:sp>
      <p:sp>
        <p:nvSpPr>
          <p:cNvPr id="3" name="文字版面配置區 2"/>
          <p:cNvSpPr>
            <a:spLocks noGrp="1"/>
          </p:cNvSpPr>
          <p:nvPr>
            <p:ph type="body" idx="1"/>
          </p:nvPr>
        </p:nvSpPr>
        <p:spPr/>
        <p:txBody>
          <a:bodyPr/>
          <a:lstStyle/>
          <a:p>
            <a:r>
              <a:rPr lang="zh-TW" altLang="en-US" sz="2000" dirty="0"/>
              <a:t>提供三種快速搭建網路的方式</a:t>
            </a:r>
            <a:r>
              <a:rPr lang="en-US" altLang="zh-TW" sz="2000" dirty="0" smtClean="0"/>
              <a:t>:</a:t>
            </a:r>
          </a:p>
          <a:p>
            <a:pPr lvl="1"/>
            <a:r>
              <a:rPr lang="en-US" altLang="zh-TW" sz="2000" dirty="0"/>
              <a:t>Sequential API</a:t>
            </a:r>
          </a:p>
          <a:p>
            <a:pPr lvl="1"/>
            <a:r>
              <a:rPr lang="en-US" altLang="zh-TW" sz="2000" dirty="0"/>
              <a:t>Functional API</a:t>
            </a:r>
          </a:p>
          <a:p>
            <a:pPr lvl="1"/>
            <a:r>
              <a:rPr lang="en-US" altLang="zh-TW" sz="2000" dirty="0"/>
              <a:t>Model </a:t>
            </a:r>
            <a:r>
              <a:rPr lang="en-US" altLang="zh-TW" sz="2000" dirty="0" err="1"/>
              <a:t>S</a:t>
            </a:r>
            <a:r>
              <a:rPr lang="en-US" altLang="zh-TW" sz="2000" dirty="0" err="1" smtClean="0"/>
              <a:t>ubclassing</a:t>
            </a:r>
            <a:endParaRPr lang="en-US" altLang="zh-TW" sz="2000" dirty="0"/>
          </a:p>
        </p:txBody>
      </p:sp>
      <p:pic>
        <p:nvPicPr>
          <p:cNvPr id="1026" name="Picture 2" descr="https://www.pyimagesearch.com/wp-content/uploads/2019/10/keras_3_model_types_hea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515" y="566347"/>
            <a:ext cx="4031264" cy="395063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390430" y="4656312"/>
            <a:ext cx="593834" cy="307777"/>
          </a:xfrm>
          <a:prstGeom prst="rect">
            <a:avLst/>
          </a:prstGeom>
        </p:spPr>
        <p:txBody>
          <a:bodyPr wrap="square">
            <a:spAutoFit/>
          </a:bodyPr>
          <a:lstStyle/>
          <a:p>
            <a:r>
              <a:rPr lang="zh-TW" altLang="en-US" dirty="0" smtClean="0">
                <a:hlinkClick r:id="rId3"/>
              </a:rPr>
              <a:t>參考</a:t>
            </a:r>
            <a:endParaRPr lang="zh-TW" altLang="en-US" dirty="0"/>
          </a:p>
        </p:txBody>
      </p:sp>
      <p:sp>
        <p:nvSpPr>
          <p:cNvPr id="5" name="矩形 4"/>
          <p:cNvSpPr/>
          <p:nvPr/>
        </p:nvSpPr>
        <p:spPr>
          <a:xfrm>
            <a:off x="690256" y="3856609"/>
            <a:ext cx="4032464" cy="461665"/>
          </a:xfrm>
          <a:prstGeom prst="rect">
            <a:avLst/>
          </a:prstGeom>
          <a:solidFill>
            <a:srgbClr val="FF62A2"/>
          </a:solidFill>
        </p:spPr>
        <p:txBody>
          <a:bodyPr wrap="square">
            <a:spAutoFit/>
          </a:bodyPr>
          <a:lstStyle/>
          <a:p>
            <a:r>
              <a:rPr lang="zh-TW" altLang="en-US" sz="1200" dirty="0" smtClean="0">
                <a:solidFill>
                  <a:schemeClr val="bg1"/>
                </a:solidFill>
                <a:latin typeface="微軟正黑體" panose="020B0604030504040204" pitchFamily="34" charset="-120"/>
                <a:ea typeface="微軟正黑體" panose="020B0604030504040204" pitchFamily="34" charset="-120"/>
              </a:rPr>
              <a:t>官方</a:t>
            </a:r>
            <a:r>
              <a:rPr lang="zh-TW" altLang="en-US" sz="1200" b="1" dirty="0" smtClean="0">
                <a:solidFill>
                  <a:schemeClr val="bg1"/>
                </a:solidFill>
                <a:latin typeface="微軟正黑體" panose="020B0604030504040204" pitchFamily="34" charset="-120"/>
                <a:ea typeface="微軟正黑體" panose="020B0604030504040204" pitchFamily="34" charset="-120"/>
              </a:rPr>
              <a:t>不建議</a:t>
            </a:r>
            <a:r>
              <a:rPr lang="zh-TW" altLang="en-US" sz="1200" dirty="0" smtClean="0">
                <a:solidFill>
                  <a:schemeClr val="bg1"/>
                </a:solidFill>
                <a:latin typeface="微軟正黑體" panose="020B0604030504040204" pitchFamily="34" charset="-120"/>
                <a:ea typeface="微軟正黑體" panose="020B0604030504040204" pitchFamily="34" charset="-120"/>
              </a:rPr>
              <a:t>開發</a:t>
            </a:r>
            <a:r>
              <a:rPr lang="zh-TW" altLang="en-US" sz="1200" dirty="0">
                <a:solidFill>
                  <a:schemeClr val="bg1"/>
                </a:solidFill>
                <a:latin typeface="微軟正黑體" panose="020B0604030504040204" pitchFamily="34" charset="-120"/>
                <a:ea typeface="微軟正黑體" panose="020B0604030504040204" pitchFamily="34" charset="-120"/>
              </a:rPr>
              <a:t>者使用傳統的宣告式程式設計模型建置圖（</a:t>
            </a:r>
            <a:r>
              <a:rPr lang="en-US" altLang="zh-TW" sz="1200" b="1" dirty="0">
                <a:solidFill>
                  <a:schemeClr val="bg1"/>
                </a:solidFill>
                <a:latin typeface="微軟正黑體" panose="020B0604030504040204" pitchFamily="34" charset="-120"/>
                <a:ea typeface="微軟正黑體" panose="020B0604030504040204" pitchFamily="34" charset="-120"/>
              </a:rPr>
              <a:t>Graph</a:t>
            </a:r>
            <a:r>
              <a:rPr lang="zh-TW" altLang="en-US" sz="1200" dirty="0" smtClean="0">
                <a:solidFill>
                  <a:schemeClr val="bg1"/>
                </a:solidFill>
                <a:latin typeface="微軟正黑體" panose="020B0604030504040204" pitchFamily="34" charset="-120"/>
                <a:ea typeface="微軟正黑體" panose="020B0604030504040204" pitchFamily="34" charset="-120"/>
              </a:rPr>
              <a:t>），並透過 </a:t>
            </a:r>
            <a:r>
              <a:rPr lang="en-US" altLang="zh-TW" sz="1200" b="1" dirty="0" err="1" smtClean="0">
                <a:solidFill>
                  <a:schemeClr val="bg1"/>
                </a:solidFill>
                <a:latin typeface="微軟正黑體" panose="020B0604030504040204" pitchFamily="34" charset="-120"/>
                <a:ea typeface="微軟正黑體" panose="020B0604030504040204" pitchFamily="34" charset="-120"/>
              </a:rPr>
              <a:t>tf.Session</a:t>
            </a:r>
            <a:r>
              <a:rPr lang="zh-TW" altLang="en-US" sz="1200" dirty="0" smtClean="0">
                <a:solidFill>
                  <a:schemeClr val="bg1"/>
                </a:solidFill>
                <a:latin typeface="微軟正黑體" panose="020B0604030504040204" pitchFamily="34" charset="-120"/>
                <a:ea typeface="微軟正黑體" panose="020B0604030504040204" pitchFamily="34" charset="-120"/>
              </a:rPr>
              <a:t> 來執行。</a:t>
            </a:r>
            <a:endParaRPr lang="zh-TW" altLang="en-US" sz="1200" dirty="0">
              <a:solidFill>
                <a:schemeClr val="bg1"/>
              </a:solidFill>
            </a:endParaRPr>
          </a:p>
        </p:txBody>
      </p:sp>
      <p:pic>
        <p:nvPicPr>
          <p:cNvPr id="7" name="Picture 4">
            <a:extLst>
              <a:ext uri="{FF2B5EF4-FFF2-40B4-BE49-F238E27FC236}">
                <a16:creationId xmlns:a16="http://schemas.microsoft.com/office/drawing/2014/main" id="{C05AACF9-C635-4D4F-8615-DBBC5FA99148}"/>
              </a:ext>
            </a:extLst>
          </p:cNvPr>
          <p:cNvPicPr>
            <a:picLocks noChangeAspect="1"/>
          </p:cNvPicPr>
          <p:nvPr/>
        </p:nvPicPr>
        <p:blipFill>
          <a:blip r:embed="rId4"/>
          <a:stretch>
            <a:fillRect/>
          </a:stretch>
        </p:blipFill>
        <p:spPr>
          <a:xfrm>
            <a:off x="75993" y="3699085"/>
            <a:ext cx="612085" cy="612085"/>
          </a:xfrm>
          <a:prstGeom prst="rect">
            <a:avLst/>
          </a:prstGeom>
        </p:spPr>
      </p:pic>
    </p:spTree>
    <p:extLst>
      <p:ext uri="{BB962C8B-B14F-4D97-AF65-F5344CB8AC3E}">
        <p14:creationId xmlns:p14="http://schemas.microsoft.com/office/powerpoint/2010/main" val="10920809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buClr>
                <a:srgbClr val="1D6DA7"/>
              </a:buClr>
              <a:buSzPts val="3400"/>
            </a:pPr>
            <a:r>
              <a:rPr lang="en-US" altLang="zh-TW" sz="3400" dirty="0">
                <a:solidFill>
                  <a:srgbClr val="1D6DA7"/>
                </a:solidFill>
                <a:latin typeface="Calibri"/>
                <a:ea typeface="Calibri"/>
                <a:cs typeface="Calibri"/>
                <a:sym typeface="Calibri"/>
              </a:rPr>
              <a:t>Sequential API</a:t>
            </a:r>
            <a:endParaRPr lang="zh-TW" altLang="en-US" sz="3400" dirty="0">
              <a:solidFill>
                <a:srgbClr val="1D6DA7"/>
              </a:solidFill>
              <a:latin typeface="Calibri"/>
              <a:ea typeface="Calibri"/>
              <a:cs typeface="Calibri"/>
              <a:sym typeface="Calibri"/>
            </a:endParaRPr>
          </a:p>
        </p:txBody>
      </p:sp>
      <p:sp>
        <p:nvSpPr>
          <p:cNvPr id="3" name="文字版面配置區 2"/>
          <p:cNvSpPr>
            <a:spLocks noGrp="1"/>
          </p:cNvSpPr>
          <p:nvPr>
            <p:ph type="body" idx="1"/>
          </p:nvPr>
        </p:nvSpPr>
        <p:spPr/>
        <p:txBody>
          <a:bodyPr/>
          <a:lstStyle/>
          <a:p>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04" y="984733"/>
            <a:ext cx="7796791" cy="3446753"/>
          </a:xfrm>
          <a:prstGeom prst="rect">
            <a:avLst/>
          </a:prstGeom>
        </p:spPr>
      </p:pic>
    </p:spTree>
    <p:extLst>
      <p:ext uri="{BB962C8B-B14F-4D97-AF65-F5344CB8AC3E}">
        <p14:creationId xmlns:p14="http://schemas.microsoft.com/office/powerpoint/2010/main" val="39702681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buClr>
                <a:srgbClr val="1D6DA7"/>
              </a:buClr>
              <a:buSzPts val="3400"/>
            </a:pPr>
            <a:r>
              <a:rPr lang="en-US" altLang="zh-TW" sz="3400" dirty="0">
                <a:solidFill>
                  <a:srgbClr val="1D6DA7"/>
                </a:solidFill>
                <a:latin typeface="Calibri"/>
                <a:ea typeface="Calibri"/>
                <a:cs typeface="Calibri"/>
                <a:sym typeface="Calibri"/>
              </a:rPr>
              <a:t>Functional API</a:t>
            </a:r>
          </a:p>
        </p:txBody>
      </p:sp>
      <p:sp>
        <p:nvSpPr>
          <p:cNvPr id="3" name="文字版面配置區 2"/>
          <p:cNvSpPr>
            <a:spLocks noGrp="1"/>
          </p:cNvSpPr>
          <p:nvPr>
            <p:ph type="body" idx="1"/>
          </p:nvPr>
        </p:nvSpPr>
        <p:spPr/>
        <p:txBody>
          <a:bodyPr/>
          <a:lstStyle/>
          <a:p>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900651"/>
            <a:ext cx="8501209" cy="3178980"/>
          </a:xfrm>
          <a:prstGeom prst="rect">
            <a:avLst/>
          </a:prstGeom>
        </p:spPr>
      </p:pic>
    </p:spTree>
    <p:extLst>
      <p:ext uri="{BB962C8B-B14F-4D97-AF65-F5344CB8AC3E}">
        <p14:creationId xmlns:p14="http://schemas.microsoft.com/office/powerpoint/2010/main" val="13684612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buClr>
                <a:srgbClr val="1D6DA7"/>
              </a:buClr>
              <a:buSzPts val="3400"/>
            </a:pPr>
            <a:r>
              <a:rPr lang="en-US" altLang="zh-TW" sz="3400" dirty="0">
                <a:solidFill>
                  <a:srgbClr val="1D6DA7"/>
                </a:solidFill>
                <a:latin typeface="Calibri"/>
                <a:ea typeface="Calibri"/>
                <a:cs typeface="Calibri"/>
                <a:sym typeface="Calibri"/>
              </a:rPr>
              <a:t>Model </a:t>
            </a:r>
            <a:r>
              <a:rPr lang="en-US" altLang="zh-TW" sz="3400" dirty="0" err="1">
                <a:solidFill>
                  <a:srgbClr val="1D6DA7"/>
                </a:solidFill>
                <a:latin typeface="Calibri"/>
                <a:ea typeface="Calibri"/>
                <a:cs typeface="Calibri"/>
                <a:sym typeface="Calibri"/>
              </a:rPr>
              <a:t>S</a:t>
            </a:r>
            <a:r>
              <a:rPr lang="en-US" altLang="zh-TW" sz="3400" dirty="0" err="1" smtClean="0">
                <a:solidFill>
                  <a:srgbClr val="1D6DA7"/>
                </a:solidFill>
                <a:latin typeface="Calibri"/>
                <a:ea typeface="Calibri"/>
                <a:cs typeface="Calibri"/>
                <a:sym typeface="Calibri"/>
              </a:rPr>
              <a:t>ubclassing</a:t>
            </a:r>
            <a:endParaRPr lang="en-US" altLang="zh-TW" sz="3400" dirty="0">
              <a:solidFill>
                <a:srgbClr val="1D6DA7"/>
              </a:solidFill>
              <a:latin typeface="Calibri"/>
              <a:ea typeface="Calibri"/>
              <a:cs typeface="Calibri"/>
              <a:sym typeface="Calibri"/>
            </a:endParaRPr>
          </a:p>
        </p:txBody>
      </p:sp>
      <p:sp>
        <p:nvSpPr>
          <p:cNvPr id="3" name="文字版面配置區 2"/>
          <p:cNvSpPr>
            <a:spLocks noGrp="1"/>
          </p:cNvSpPr>
          <p:nvPr>
            <p:ph type="body" idx="1"/>
          </p:nvPr>
        </p:nvSpPr>
        <p:spPr/>
        <p:txBody>
          <a:bodyPr/>
          <a:lstStyle/>
          <a:p>
            <a:pPr marL="114300" indent="0">
              <a:buNone/>
            </a:pP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923" y="830313"/>
            <a:ext cx="7492154" cy="4154826"/>
          </a:xfrm>
          <a:prstGeom prst="rect">
            <a:avLst/>
          </a:prstGeom>
        </p:spPr>
      </p:pic>
    </p:spTree>
    <p:extLst>
      <p:ext uri="{BB962C8B-B14F-4D97-AF65-F5344CB8AC3E}">
        <p14:creationId xmlns:p14="http://schemas.microsoft.com/office/powerpoint/2010/main" val="18358158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Q2</a:t>
            </a:r>
            <a:endParaRPr lang="zh-TW" altLang="en-US" dirty="0"/>
          </a:p>
        </p:txBody>
      </p:sp>
      <p:sp>
        <p:nvSpPr>
          <p:cNvPr id="3" name="文字版面配置區 2"/>
          <p:cNvSpPr>
            <a:spLocks noGrp="1"/>
          </p:cNvSpPr>
          <p:nvPr>
            <p:ph type="body" idx="1"/>
          </p:nvPr>
        </p:nvSpPr>
        <p:spPr/>
        <p:txBody>
          <a:bodyPr/>
          <a:lstStyle/>
          <a:p>
            <a:pPr fontAlgn="base"/>
            <a:r>
              <a:rPr lang="zh-TW" altLang="en-US" dirty="0"/>
              <a:t>對於 </a:t>
            </a:r>
            <a:r>
              <a:rPr lang="en-US" altLang="zh-TW" dirty="0"/>
              <a:t>Loss function </a:t>
            </a:r>
            <a:r>
              <a:rPr lang="zh-TW" altLang="en-US" dirty="0"/>
              <a:t>的敘述，以下何者不正確</a:t>
            </a:r>
            <a:r>
              <a:rPr lang="zh-TW" altLang="en-US" dirty="0" smtClean="0"/>
              <a:t>？</a:t>
            </a:r>
            <a:endParaRPr lang="zh-TW" altLang="en-US" b="1" dirty="0"/>
          </a:p>
          <a:p>
            <a:pPr marL="939800" lvl="1" indent="-342900" fontAlgn="base">
              <a:buFont typeface="+mj-lt"/>
              <a:buAutoNum type="alphaLcParenR"/>
            </a:pPr>
            <a:r>
              <a:rPr lang="en-US" altLang="zh-TW" dirty="0"/>
              <a:t>Cross Entropy </a:t>
            </a:r>
            <a:r>
              <a:rPr lang="zh-TW" altLang="en-US" dirty="0"/>
              <a:t>對 </a:t>
            </a:r>
            <a:r>
              <a:rPr lang="en-US" altLang="zh-TW" dirty="0"/>
              <a:t>Binary </a:t>
            </a:r>
            <a:r>
              <a:rPr lang="zh-TW" altLang="en-US" dirty="0"/>
              <a:t>和 </a:t>
            </a:r>
            <a:r>
              <a:rPr lang="en-US" altLang="zh-TW" dirty="0"/>
              <a:t>Multi-class </a:t>
            </a:r>
            <a:r>
              <a:rPr lang="zh-TW" altLang="en-US" dirty="0"/>
              <a:t>的處理方法</a:t>
            </a:r>
            <a:r>
              <a:rPr lang="zh-TW" altLang="en-US" dirty="0" smtClean="0"/>
              <a:t>不一樣</a:t>
            </a:r>
            <a:endParaRPr lang="zh-TW" altLang="en-US" b="1" dirty="0"/>
          </a:p>
          <a:p>
            <a:pPr marL="939800" lvl="1" indent="-342900" fontAlgn="base">
              <a:buFont typeface="+mj-lt"/>
              <a:buAutoNum type="alphaLcParenR"/>
            </a:pPr>
            <a:r>
              <a:rPr lang="en-US" altLang="zh-TW" dirty="0"/>
              <a:t>Cross Entropy </a:t>
            </a:r>
            <a:r>
              <a:rPr lang="zh-TW" altLang="en-US" dirty="0"/>
              <a:t>通常都會用在 </a:t>
            </a:r>
            <a:r>
              <a:rPr lang="en-US" altLang="zh-TW" dirty="0"/>
              <a:t>classification </a:t>
            </a:r>
            <a:r>
              <a:rPr lang="zh-TW" altLang="en-US" dirty="0"/>
              <a:t>的問題</a:t>
            </a:r>
            <a:r>
              <a:rPr lang="zh-TW" altLang="en-US" dirty="0" smtClean="0"/>
              <a:t>上面</a:t>
            </a:r>
            <a:endParaRPr lang="zh-TW" altLang="en-US" b="1" dirty="0"/>
          </a:p>
          <a:p>
            <a:pPr marL="939800" lvl="1" indent="-342900" fontAlgn="base">
              <a:buFont typeface="+mj-lt"/>
              <a:buAutoNum type="alphaLcParenR"/>
            </a:pPr>
            <a:r>
              <a:rPr lang="en-US" altLang="zh-TW" dirty="0"/>
              <a:t>MSE </a:t>
            </a:r>
            <a:r>
              <a:rPr lang="zh-TW" altLang="en-US" dirty="0" smtClean="0"/>
              <a:t>和 </a:t>
            </a:r>
            <a:r>
              <a:rPr lang="en-US" altLang="zh-TW" dirty="0" smtClean="0"/>
              <a:t>RMSE </a:t>
            </a:r>
            <a:r>
              <a:rPr lang="zh-TW" altLang="en-US" dirty="0"/>
              <a:t>本質上沒有什麼</a:t>
            </a:r>
            <a:r>
              <a:rPr lang="zh-TW" altLang="en-US" dirty="0" smtClean="0"/>
              <a:t>差異</a:t>
            </a:r>
            <a:endParaRPr lang="zh-TW" altLang="en-US" b="1" dirty="0"/>
          </a:p>
          <a:p>
            <a:pPr marL="939800" lvl="1" indent="-342900" fontAlgn="base">
              <a:buFont typeface="+mj-lt"/>
              <a:buAutoNum type="alphaLcParenR"/>
            </a:pPr>
            <a:r>
              <a:rPr lang="en-US" altLang="zh-TW" dirty="0" err="1"/>
              <a:t>Softmax</a:t>
            </a:r>
            <a:r>
              <a:rPr lang="en-US" altLang="zh-TW" dirty="0"/>
              <a:t> </a:t>
            </a:r>
            <a:r>
              <a:rPr lang="zh-TW" altLang="en-US" dirty="0"/>
              <a:t>和 </a:t>
            </a:r>
            <a:r>
              <a:rPr lang="en-US" altLang="zh-TW" dirty="0"/>
              <a:t>Cross Entropy </a:t>
            </a:r>
            <a:r>
              <a:rPr lang="zh-TW" altLang="en-US" dirty="0"/>
              <a:t>很常搭配使用因為他們的微分很方便</a:t>
            </a:r>
            <a:r>
              <a:rPr lang="zh-TW" altLang="en-US" dirty="0" smtClean="0"/>
              <a:t>計算</a:t>
            </a:r>
            <a:endParaRPr lang="zh-TW" altLang="en-US" b="1" dirty="0"/>
          </a:p>
          <a:p>
            <a:pPr marL="939800" lvl="1" indent="-342900" fontAlgn="base">
              <a:buFont typeface="+mj-lt"/>
              <a:buAutoNum type="alphaLcParenR"/>
            </a:pPr>
            <a:r>
              <a:rPr lang="zh-TW" altLang="en-US" dirty="0"/>
              <a:t>以上皆非</a:t>
            </a:r>
            <a:endParaRPr lang="zh-TW" altLang="en-US" b="1" dirty="0"/>
          </a:p>
          <a:p>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19" y="1511560"/>
            <a:ext cx="326572" cy="326572"/>
          </a:xfrm>
          <a:prstGeom prst="rect">
            <a:avLst/>
          </a:prstGeom>
        </p:spPr>
      </p:pic>
    </p:spTree>
    <p:extLst>
      <p:ext uri="{BB962C8B-B14F-4D97-AF65-F5344CB8AC3E}">
        <p14:creationId xmlns:p14="http://schemas.microsoft.com/office/powerpoint/2010/main" val="409549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89"/>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40" name="Google Shape;1040;p89"/>
          <p:cNvSpPr txBox="1">
            <a:spLocks noGrp="1"/>
          </p:cNvSpPr>
          <p:nvPr>
            <p:ph type="body" idx="1"/>
          </p:nvPr>
        </p:nvSpPr>
        <p:spPr>
          <a:xfrm>
            <a:off x="407975" y="1370875"/>
            <a:ext cx="43248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binary_crossentropy</a:t>
            </a:r>
            <a:endParaRPr sz="2400"/>
          </a:p>
        </p:txBody>
      </p:sp>
      <p:grpSp>
        <p:nvGrpSpPr>
          <p:cNvPr id="1041" name="Google Shape;1041;p89"/>
          <p:cNvGrpSpPr/>
          <p:nvPr/>
        </p:nvGrpSpPr>
        <p:grpSpPr>
          <a:xfrm>
            <a:off x="6249250" y="1229900"/>
            <a:ext cx="1205700" cy="698988"/>
            <a:chOff x="3969150" y="1387725"/>
            <a:chExt cx="1205700" cy="698988"/>
          </a:xfrm>
        </p:grpSpPr>
        <p:sp>
          <p:nvSpPr>
            <p:cNvPr id="1042" name="Google Shape;1042;p89"/>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89"/>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44" name="Google Shape;1044;p89"/>
          <p:cNvSpPr txBox="1"/>
          <p:nvPr/>
        </p:nvSpPr>
        <p:spPr>
          <a:xfrm>
            <a:off x="311700" y="871075"/>
            <a:ext cx="44916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二元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pSp>
        <p:nvGrpSpPr>
          <p:cNvPr id="1045" name="Google Shape;1045;p89"/>
          <p:cNvGrpSpPr/>
          <p:nvPr/>
        </p:nvGrpSpPr>
        <p:grpSpPr>
          <a:xfrm>
            <a:off x="4982325" y="1421400"/>
            <a:ext cx="316000" cy="668134"/>
            <a:chOff x="4982325" y="1421400"/>
            <a:chExt cx="316000" cy="668134"/>
          </a:xfrm>
        </p:grpSpPr>
        <p:pic>
          <p:nvPicPr>
            <p:cNvPr id="1046" name="Google Shape;1046;p89"/>
            <p:cNvPicPr preferRelativeResize="0"/>
            <p:nvPr/>
          </p:nvPicPr>
          <p:blipFill rotWithShape="1">
            <a:blip r:embed="rId3">
              <a:alphaModFix/>
            </a:blip>
            <a:srcRect/>
            <a:stretch/>
          </p:blipFill>
          <p:spPr>
            <a:xfrm>
              <a:off x="4982325" y="1421400"/>
              <a:ext cx="316000" cy="316000"/>
            </a:xfrm>
            <a:prstGeom prst="rect">
              <a:avLst/>
            </a:prstGeom>
            <a:noFill/>
            <a:ln>
              <a:noFill/>
            </a:ln>
          </p:spPr>
        </p:pic>
        <p:pic>
          <p:nvPicPr>
            <p:cNvPr id="1047" name="Google Shape;1047;p89"/>
            <p:cNvPicPr preferRelativeResize="0"/>
            <p:nvPr/>
          </p:nvPicPr>
          <p:blipFill rotWithShape="1">
            <a:blip r:embed="rId4">
              <a:alphaModFix/>
            </a:blip>
            <a:srcRect/>
            <a:stretch/>
          </p:blipFill>
          <p:spPr>
            <a:xfrm>
              <a:off x="4982325" y="1778550"/>
              <a:ext cx="316000" cy="310984"/>
            </a:xfrm>
            <a:prstGeom prst="rect">
              <a:avLst/>
            </a:prstGeom>
            <a:noFill/>
            <a:ln>
              <a:noFill/>
            </a:ln>
          </p:spPr>
        </p:pic>
      </p:grpSp>
      <p:grpSp>
        <p:nvGrpSpPr>
          <p:cNvPr id="1048" name="Google Shape;1048;p89"/>
          <p:cNvGrpSpPr/>
          <p:nvPr/>
        </p:nvGrpSpPr>
        <p:grpSpPr>
          <a:xfrm>
            <a:off x="7738964" y="985948"/>
            <a:ext cx="1135818" cy="1186908"/>
            <a:chOff x="7088948" y="446617"/>
            <a:chExt cx="1296152" cy="1186908"/>
          </a:xfrm>
        </p:grpSpPr>
        <p:sp>
          <p:nvSpPr>
            <p:cNvPr id="1049" name="Google Shape;1049;p89"/>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50" name="Google Shape;1050;p89"/>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1" name="Google Shape;1051;p89"/>
            <p:cNvSpPr txBox="1"/>
            <p:nvPr/>
          </p:nvSpPr>
          <p:spPr>
            <a:xfrm>
              <a:off x="70891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a:t>
              </a:r>
              <a:endParaRPr sz="1800" b="0" i="0" u="none" strike="noStrike" cap="none">
                <a:solidFill>
                  <a:srgbClr val="000000"/>
                </a:solidFill>
                <a:latin typeface="Consolas"/>
                <a:ea typeface="Consolas"/>
                <a:cs typeface="Consolas"/>
                <a:sym typeface="Consolas"/>
              </a:endParaRPr>
            </a:p>
          </p:txBody>
        </p:sp>
        <p:sp>
          <p:nvSpPr>
            <p:cNvPr id="1052" name="Google Shape;1052;p89"/>
            <p:cNvSpPr txBox="1"/>
            <p:nvPr/>
          </p:nvSpPr>
          <p:spPr>
            <a:xfrm>
              <a:off x="70891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baseline="-25000">
                <a:solidFill>
                  <a:srgbClr val="000000"/>
                </a:solidFill>
                <a:latin typeface="Consolas"/>
                <a:ea typeface="Consolas"/>
                <a:cs typeface="Consolas"/>
                <a:sym typeface="Consolas"/>
              </a:endParaRPr>
            </a:p>
          </p:txBody>
        </p:sp>
      </p:grpSp>
      <p:grpSp>
        <p:nvGrpSpPr>
          <p:cNvPr id="1053" name="Google Shape;1053;p89"/>
          <p:cNvGrpSpPr/>
          <p:nvPr/>
        </p:nvGrpSpPr>
        <p:grpSpPr>
          <a:xfrm>
            <a:off x="4732775" y="1407750"/>
            <a:ext cx="330813" cy="653619"/>
            <a:chOff x="7586575" y="1421400"/>
            <a:chExt cx="330813" cy="653619"/>
          </a:xfrm>
        </p:grpSpPr>
        <p:pic>
          <p:nvPicPr>
            <p:cNvPr id="1054" name="Google Shape;1054;p89"/>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55" name="Google Shape;1055;p89"/>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56" name="Google Shape;1056;p89"/>
          <p:cNvGrpSpPr/>
          <p:nvPr/>
        </p:nvGrpSpPr>
        <p:grpSpPr>
          <a:xfrm>
            <a:off x="4982325" y="985942"/>
            <a:ext cx="1135299" cy="1186908"/>
            <a:chOff x="5168048" y="446617"/>
            <a:chExt cx="1296152" cy="1186908"/>
          </a:xfrm>
        </p:grpSpPr>
        <p:sp>
          <p:nvSpPr>
            <p:cNvPr id="1057" name="Google Shape;1057;p89"/>
            <p:cNvSpPr txBox="1"/>
            <p:nvPr/>
          </p:nvSpPr>
          <p:spPr>
            <a:xfrm>
              <a:off x="51680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58" name="Google Shape;1058;p89"/>
            <p:cNvSpPr/>
            <p:nvPr/>
          </p:nvSpPr>
          <p:spPr>
            <a:xfrm>
              <a:off x="51680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9" name="Google Shape;1059;p89"/>
            <p:cNvSpPr txBox="1"/>
            <p:nvPr/>
          </p:nvSpPr>
          <p:spPr>
            <a:xfrm>
              <a:off x="51682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sp>
          <p:nvSpPr>
            <p:cNvPr id="1060" name="Google Shape;1060;p89"/>
            <p:cNvSpPr txBox="1"/>
            <p:nvPr/>
          </p:nvSpPr>
          <p:spPr>
            <a:xfrm>
              <a:off x="51682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grpSp>
        <p:nvGrpSpPr>
          <p:cNvPr id="1061" name="Google Shape;1061;p89"/>
          <p:cNvGrpSpPr/>
          <p:nvPr/>
        </p:nvGrpSpPr>
        <p:grpSpPr>
          <a:xfrm>
            <a:off x="7454938" y="1427262"/>
            <a:ext cx="330825" cy="656399"/>
            <a:chOff x="4974913" y="1427262"/>
            <a:chExt cx="330825" cy="656399"/>
          </a:xfrm>
        </p:grpSpPr>
        <p:pic>
          <p:nvPicPr>
            <p:cNvPr id="1062" name="Google Shape;1062;p89"/>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63" name="Google Shape;1063;p89"/>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64" name="Google Shape;1064;p89"/>
          <p:cNvGrpSpPr/>
          <p:nvPr/>
        </p:nvGrpSpPr>
        <p:grpSpPr>
          <a:xfrm>
            <a:off x="798800" y="2098250"/>
            <a:ext cx="7275421" cy="2145750"/>
            <a:chOff x="798800" y="2098250"/>
            <a:chExt cx="7275421" cy="2145750"/>
          </a:xfrm>
        </p:grpSpPr>
        <p:pic>
          <p:nvPicPr>
            <p:cNvPr id="1065" name="Google Shape;1065;p89"/>
            <p:cNvPicPr preferRelativeResize="0"/>
            <p:nvPr/>
          </p:nvPicPr>
          <p:blipFill rotWithShape="1">
            <a:blip r:embed="rId7">
              <a:alphaModFix/>
            </a:blip>
            <a:srcRect/>
            <a:stretch/>
          </p:blipFill>
          <p:spPr>
            <a:xfrm>
              <a:off x="798800" y="3057100"/>
              <a:ext cx="7275421" cy="1186900"/>
            </a:xfrm>
            <a:prstGeom prst="rect">
              <a:avLst/>
            </a:prstGeom>
            <a:noFill/>
            <a:ln>
              <a:noFill/>
            </a:ln>
          </p:spPr>
        </p:pic>
        <p:pic>
          <p:nvPicPr>
            <p:cNvPr id="1066" name="Google Shape;1066;p89"/>
            <p:cNvPicPr preferRelativeResize="0"/>
            <p:nvPr/>
          </p:nvPicPr>
          <p:blipFill rotWithShape="1">
            <a:blip r:embed="rId8">
              <a:alphaModFix/>
            </a:blip>
            <a:srcRect/>
            <a:stretch/>
          </p:blipFill>
          <p:spPr>
            <a:xfrm>
              <a:off x="798800" y="2098250"/>
              <a:ext cx="4324801" cy="947006"/>
            </a:xfrm>
            <a:prstGeom prst="rect">
              <a:avLst/>
            </a:prstGeom>
            <a:noFill/>
            <a:ln>
              <a:noFill/>
            </a:ln>
          </p:spPr>
        </p:pic>
      </p:grpSp>
    </p:spTree>
    <p:extLst>
      <p:ext uri="{BB962C8B-B14F-4D97-AF65-F5344CB8AC3E}">
        <p14:creationId xmlns:p14="http://schemas.microsoft.com/office/powerpoint/2010/main" val="3698617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6"/>
          <p:cNvSpPr txBox="1">
            <a:spLocks noGrp="1"/>
          </p:cNvSpPr>
          <p:nvPr>
            <p:ph type="title"/>
          </p:nvPr>
        </p:nvSpPr>
        <p:spPr>
          <a:xfrm>
            <a:off x="311700" y="184325"/>
            <a:ext cx="8226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smtClean="0"/>
              <a:t>選擇</a:t>
            </a:r>
            <a:r>
              <a:rPr lang="zh-TW" dirty="0"/>
              <a:t>損失函數(Loss Function)</a:t>
            </a:r>
            <a:endParaRPr dirty="0"/>
          </a:p>
        </p:txBody>
      </p:sp>
      <p:sp>
        <p:nvSpPr>
          <p:cNvPr id="840" name="Google Shape;840;p76"/>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dirty="0"/>
              <a:t>categorical_crossentropy</a:t>
            </a:r>
            <a:endParaRPr sz="2400" dirty="0"/>
          </a:p>
        </p:txBody>
      </p:sp>
      <p:grpSp>
        <p:nvGrpSpPr>
          <p:cNvPr id="841" name="Google Shape;841;p76"/>
          <p:cNvGrpSpPr/>
          <p:nvPr/>
        </p:nvGrpSpPr>
        <p:grpSpPr>
          <a:xfrm>
            <a:off x="4667857" y="757312"/>
            <a:ext cx="1454641" cy="1186908"/>
            <a:chOff x="4732782" y="2467225"/>
            <a:chExt cx="1454641" cy="1186908"/>
          </a:xfrm>
        </p:grpSpPr>
        <p:sp>
          <p:nvSpPr>
            <p:cNvPr id="842" name="Google Shape;842;p76"/>
            <p:cNvSpPr txBox="1"/>
            <p:nvPr/>
          </p:nvSpPr>
          <p:spPr>
            <a:xfrm>
              <a:off x="4732793" y="2467225"/>
              <a:ext cx="145463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843" name="Google Shape;843;p76"/>
            <p:cNvSpPr/>
            <p:nvPr/>
          </p:nvSpPr>
          <p:spPr>
            <a:xfrm>
              <a:off x="4732782" y="2842933"/>
              <a:ext cx="145463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4" name="Google Shape;844;p76"/>
          <p:cNvGrpSpPr/>
          <p:nvPr/>
        </p:nvGrpSpPr>
        <p:grpSpPr>
          <a:xfrm>
            <a:off x="7519645" y="757339"/>
            <a:ext cx="1430795" cy="1186908"/>
            <a:chOff x="7088948" y="446617"/>
            <a:chExt cx="1296010" cy="1186908"/>
          </a:xfrm>
        </p:grpSpPr>
        <p:sp>
          <p:nvSpPr>
            <p:cNvPr id="845" name="Google Shape;845;p76"/>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846" name="Google Shape;846;p76"/>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7" name="Google Shape;847;p76"/>
          <p:cNvGrpSpPr/>
          <p:nvPr/>
        </p:nvGrpSpPr>
        <p:grpSpPr>
          <a:xfrm>
            <a:off x="6209966" y="1001271"/>
            <a:ext cx="940205" cy="698988"/>
            <a:chOff x="3969150" y="1387725"/>
            <a:chExt cx="1205700" cy="698988"/>
          </a:xfrm>
        </p:grpSpPr>
        <p:sp>
          <p:nvSpPr>
            <p:cNvPr id="848" name="Google Shape;848;p76"/>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6"/>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850" name="Google Shape;850;p76"/>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851" name="Google Shape;851;p76"/>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852" name="Google Shape;852;p76"/>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853" name="Google Shape;853;p76"/>
          <p:cNvGrpSpPr/>
          <p:nvPr/>
        </p:nvGrpSpPr>
        <p:grpSpPr>
          <a:xfrm>
            <a:off x="7237638" y="1215987"/>
            <a:ext cx="330825" cy="656399"/>
            <a:chOff x="4974913" y="1427262"/>
            <a:chExt cx="330825" cy="656399"/>
          </a:xfrm>
        </p:grpSpPr>
        <p:pic>
          <p:nvPicPr>
            <p:cNvPr id="854" name="Google Shape;854;p76"/>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855" name="Google Shape;855;p76"/>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856" name="Google Shape;856;p76"/>
          <p:cNvGrpSpPr/>
          <p:nvPr/>
        </p:nvGrpSpPr>
        <p:grpSpPr>
          <a:xfrm>
            <a:off x="4406588" y="1217363"/>
            <a:ext cx="330813" cy="653619"/>
            <a:chOff x="7586575" y="1421400"/>
            <a:chExt cx="330813" cy="653619"/>
          </a:xfrm>
        </p:grpSpPr>
        <p:pic>
          <p:nvPicPr>
            <p:cNvPr id="857" name="Google Shape;857;p76"/>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858" name="Google Shape;858;p76"/>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859" name="Google Shape;859;p76"/>
          <p:cNvGrpSpPr/>
          <p:nvPr/>
        </p:nvGrpSpPr>
        <p:grpSpPr>
          <a:xfrm>
            <a:off x="813775" y="2200701"/>
            <a:ext cx="5308724" cy="2065674"/>
            <a:chOff x="813775" y="2200701"/>
            <a:chExt cx="5308724" cy="2065674"/>
          </a:xfrm>
        </p:grpSpPr>
        <p:pic>
          <p:nvPicPr>
            <p:cNvPr id="860" name="Google Shape;860;p76"/>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861" name="Google Shape;861;p76"/>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
        <p:nvSpPr>
          <p:cNvPr id="862" name="Google Shape;862;p76"/>
          <p:cNvSpPr txBox="1"/>
          <p:nvPr/>
        </p:nvSpPr>
        <p:spPr>
          <a:xfrm>
            <a:off x="4692625" y="11614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6"/>
          <p:cNvSpPr txBox="1"/>
          <p:nvPr/>
        </p:nvSpPr>
        <p:spPr>
          <a:xfrm>
            <a:off x="4691813"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6"/>
          <p:cNvSpPr txBox="1"/>
          <p:nvPr/>
        </p:nvSpPr>
        <p:spPr>
          <a:xfrm>
            <a:off x="7531700" y="1161463"/>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6"/>
          <p:cNvSpPr txBox="1"/>
          <p:nvPr/>
        </p:nvSpPr>
        <p:spPr>
          <a:xfrm>
            <a:off x="7531688"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76"/>
          <p:cNvSpPr txBox="1"/>
          <p:nvPr/>
        </p:nvSpPr>
        <p:spPr>
          <a:xfrm>
            <a:off x="4716700" y="2200700"/>
            <a:ext cx="1356900" cy="42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alibri"/>
                <a:ea typeface="Calibri"/>
                <a:cs typeface="Calibri"/>
                <a:sym typeface="Calibri"/>
              </a:rPr>
              <a:t>Softmax的結果</a:t>
            </a:r>
            <a:endParaRPr sz="1400" b="0" i="0" u="none" strike="noStrike" cap="none">
              <a:solidFill>
                <a:srgbClr val="000000"/>
              </a:solidFill>
              <a:latin typeface="Calibri"/>
              <a:ea typeface="Calibri"/>
              <a:cs typeface="Calibri"/>
              <a:sym typeface="Calibri"/>
            </a:endParaRPr>
          </a:p>
        </p:txBody>
      </p:sp>
      <p:cxnSp>
        <p:nvCxnSpPr>
          <p:cNvPr id="868" name="Google Shape;868;p76"/>
          <p:cNvCxnSpPr>
            <a:stCxn id="867" idx="0"/>
            <a:endCxn id="863" idx="2"/>
          </p:cNvCxnSpPr>
          <p:nvPr/>
        </p:nvCxnSpPr>
        <p:spPr>
          <a:xfrm rot="10800000">
            <a:off x="5395150" y="1944800"/>
            <a:ext cx="0" cy="255900"/>
          </a:xfrm>
          <a:prstGeom prst="straightConnector1">
            <a:avLst/>
          </a:prstGeom>
          <a:noFill/>
          <a:ln w="19050" cap="flat" cmpd="sng">
            <a:solidFill>
              <a:schemeClr val="dk2"/>
            </a:solidFill>
            <a:prstDash val="solid"/>
            <a:round/>
            <a:headEnd type="none" w="sm" len="sm"/>
            <a:tailEnd type="stealth" w="med" len="med"/>
          </a:ln>
        </p:spPr>
      </p:cxnSp>
    </p:spTree>
    <p:extLst>
      <p:ext uri="{BB962C8B-B14F-4D97-AF65-F5344CB8AC3E}">
        <p14:creationId xmlns:p14="http://schemas.microsoft.com/office/powerpoint/2010/main" val="977429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Q3</a:t>
            </a:r>
            <a:endParaRPr lang="zh-TW" altLang="en-US" dirty="0"/>
          </a:p>
        </p:txBody>
      </p:sp>
      <p:sp>
        <p:nvSpPr>
          <p:cNvPr id="3" name="文字版面配置區 2"/>
          <p:cNvSpPr>
            <a:spLocks noGrp="1"/>
          </p:cNvSpPr>
          <p:nvPr>
            <p:ph type="body" idx="1"/>
          </p:nvPr>
        </p:nvSpPr>
        <p:spPr/>
        <p:txBody>
          <a:bodyPr/>
          <a:lstStyle/>
          <a:p>
            <a:pPr fontAlgn="base"/>
            <a:r>
              <a:rPr lang="zh-TW" altLang="en-US" dirty="0"/>
              <a:t>神經網路能夠處理非線性問題最重要的關鍵為何</a:t>
            </a:r>
            <a:r>
              <a:rPr lang="zh-TW" altLang="en-US" dirty="0" smtClean="0"/>
              <a:t>？</a:t>
            </a:r>
            <a:endParaRPr lang="zh-TW" altLang="en-US" b="1" dirty="0"/>
          </a:p>
          <a:p>
            <a:pPr lvl="1" fontAlgn="base"/>
            <a:r>
              <a:rPr lang="zh-TW" altLang="en-US" dirty="0"/>
              <a:t>激發函數</a:t>
            </a:r>
            <a:r>
              <a:rPr lang="en-US" altLang="zh-TW" dirty="0"/>
              <a:t>(activation function</a:t>
            </a:r>
            <a:r>
              <a:rPr lang="en-US" altLang="zh-TW" dirty="0" smtClean="0"/>
              <a:t>)</a:t>
            </a:r>
            <a:endParaRPr lang="en-US" altLang="zh-TW" b="1" dirty="0"/>
          </a:p>
          <a:p>
            <a:pPr lvl="1" fontAlgn="base"/>
            <a:r>
              <a:rPr lang="zh-TW" altLang="en-US" dirty="0"/>
              <a:t>眾多的</a:t>
            </a:r>
            <a:r>
              <a:rPr lang="zh-TW" altLang="en-US" dirty="0" smtClean="0"/>
              <a:t>神經元</a:t>
            </a:r>
            <a:endParaRPr lang="zh-TW" altLang="en-US" b="1" dirty="0"/>
          </a:p>
          <a:p>
            <a:pPr lvl="1" fontAlgn="base"/>
            <a:r>
              <a:rPr lang="zh-TW" altLang="en-US" dirty="0"/>
              <a:t>使用反向傳播</a:t>
            </a:r>
            <a:r>
              <a:rPr lang="en-US" altLang="zh-TW" dirty="0"/>
              <a:t>(back propagation</a:t>
            </a:r>
            <a:r>
              <a:rPr lang="en-US" altLang="zh-TW" dirty="0" smtClean="0"/>
              <a:t>)</a:t>
            </a:r>
            <a:endParaRPr lang="en-US" altLang="zh-TW" b="1" dirty="0"/>
          </a:p>
          <a:p>
            <a:pPr lvl="1" fontAlgn="base"/>
            <a:r>
              <a:rPr lang="zh-TW" altLang="en-US" dirty="0"/>
              <a:t>使用多層的感知器</a:t>
            </a:r>
            <a:r>
              <a:rPr lang="zh-TW" altLang="en-US" dirty="0" smtClean="0"/>
              <a:t>結構</a:t>
            </a:r>
            <a:endParaRPr lang="zh-TW" altLang="en-US" b="1" dirty="0"/>
          </a:p>
          <a:p>
            <a:pPr lvl="1" fontAlgn="base"/>
            <a:r>
              <a:rPr lang="zh-TW" altLang="en-US" dirty="0"/>
              <a:t>以上皆非</a:t>
            </a:r>
            <a:endParaRPr lang="zh-TW" altLang="en-US" b="1" dirty="0"/>
          </a:p>
          <a:p>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19" y="1511560"/>
            <a:ext cx="326572" cy="326572"/>
          </a:xfrm>
          <a:prstGeom prst="rect">
            <a:avLst/>
          </a:prstGeom>
        </p:spPr>
      </p:pic>
    </p:spTree>
    <p:extLst>
      <p:ext uri="{BB962C8B-B14F-4D97-AF65-F5344CB8AC3E}">
        <p14:creationId xmlns:p14="http://schemas.microsoft.com/office/powerpoint/2010/main" val="2466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6582-F147-5940-9DAC-F57C94210CCA}"/>
              </a:ext>
            </a:extLst>
          </p:cNvPr>
          <p:cNvSpPr>
            <a:spLocks noGrp="1"/>
          </p:cNvSpPr>
          <p:nvPr>
            <p:ph type="title"/>
          </p:nvPr>
        </p:nvSpPr>
        <p:spPr/>
        <p:txBody>
          <a:bodyPr/>
          <a:lstStyle/>
          <a:p>
            <a:r>
              <a:rPr lang="zh-TW" altLang="en-US" dirty="0"/>
              <a:t>激發函數</a:t>
            </a:r>
            <a:r>
              <a:rPr lang="en-US" altLang="zh-TW" dirty="0"/>
              <a:t>(</a:t>
            </a:r>
            <a:r>
              <a:rPr lang="en-US" dirty="0"/>
              <a:t>Activation Function)</a:t>
            </a:r>
          </a:p>
        </p:txBody>
      </p:sp>
      <p:pic>
        <p:nvPicPr>
          <p:cNvPr id="4" name="Picture 3">
            <a:extLst>
              <a:ext uri="{FF2B5EF4-FFF2-40B4-BE49-F238E27FC236}">
                <a16:creationId xmlns:a16="http://schemas.microsoft.com/office/drawing/2014/main" id="{8F3DDD7E-06A7-6840-A5B2-56DC49B2A937}"/>
              </a:ext>
            </a:extLst>
          </p:cNvPr>
          <p:cNvPicPr>
            <a:picLocks noChangeAspect="1"/>
          </p:cNvPicPr>
          <p:nvPr/>
        </p:nvPicPr>
        <p:blipFill>
          <a:blip r:embed="rId2"/>
          <a:stretch>
            <a:fillRect/>
          </a:stretch>
        </p:blipFill>
        <p:spPr>
          <a:xfrm>
            <a:off x="508000" y="1753632"/>
            <a:ext cx="8128000" cy="2374900"/>
          </a:xfrm>
          <a:prstGeom prst="rect">
            <a:avLst/>
          </a:prstGeom>
        </p:spPr>
      </p:pic>
      <p:sp>
        <p:nvSpPr>
          <p:cNvPr id="5" name="Rectangle 4">
            <a:extLst>
              <a:ext uri="{FF2B5EF4-FFF2-40B4-BE49-F238E27FC236}">
                <a16:creationId xmlns:a16="http://schemas.microsoft.com/office/drawing/2014/main" id="{4323F4AF-517F-0A44-937F-876725F5BBBD}"/>
              </a:ext>
            </a:extLst>
          </p:cNvPr>
          <p:cNvSpPr/>
          <p:nvPr/>
        </p:nvSpPr>
        <p:spPr>
          <a:xfrm>
            <a:off x="508000" y="1014968"/>
            <a:ext cx="8128000" cy="646331"/>
          </a:xfrm>
          <a:prstGeom prst="rect">
            <a:avLst/>
          </a:prstGeom>
        </p:spPr>
        <p:txBody>
          <a:bodyPr wrap="square">
            <a:spAutoFit/>
          </a:bodyPr>
          <a:lstStyle/>
          <a:p>
            <a:r>
              <a:rPr lang="zh-TW" altLang="en-US" sz="1800" dirty="0">
                <a:solidFill>
                  <a:schemeClr val="tx1">
                    <a:lumMod val="65000"/>
                    <a:lumOff val="35000"/>
                  </a:schemeClr>
                </a:solidFill>
                <a:latin typeface="medium-content-serif-font"/>
              </a:rPr>
              <a:t>為了避免讓訓練出來的結果也是線性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線性的線性還是線性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，會在公式外加上非線性的激發函數</a:t>
            </a:r>
            <a:r>
              <a:rPr lang="en-US" altLang="zh-TW" sz="1800" dirty="0">
                <a:solidFill>
                  <a:schemeClr val="tx1">
                    <a:lumMod val="65000"/>
                    <a:lumOff val="35000"/>
                  </a:schemeClr>
                </a:solidFill>
                <a:latin typeface="medium-content-serif-font"/>
              </a:rPr>
              <a:t>(</a:t>
            </a:r>
            <a:r>
              <a:rPr lang="en-US" sz="1800" dirty="0">
                <a:solidFill>
                  <a:schemeClr val="tx1">
                    <a:lumMod val="65000"/>
                    <a:lumOff val="35000"/>
                  </a:schemeClr>
                </a:solidFill>
                <a:latin typeface="medium-content-serif-font"/>
              </a:rPr>
              <a:t>Activation Function)</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3535695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0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常用</a:t>
            </a:r>
            <a:r>
              <a:rPr lang="zh-TW" dirty="0" smtClean="0"/>
              <a:t>的</a:t>
            </a:r>
            <a:r>
              <a:rPr lang="zh-TW" altLang="en-US" dirty="0"/>
              <a:t>激發</a:t>
            </a:r>
            <a:r>
              <a:rPr lang="zh-TW" dirty="0" smtClean="0"/>
              <a:t>函數</a:t>
            </a:r>
            <a:r>
              <a:rPr lang="zh-TW" dirty="0"/>
              <a:t>(Activation function)</a:t>
            </a:r>
            <a:endParaRPr dirty="0"/>
          </a:p>
        </p:txBody>
      </p:sp>
      <p:graphicFrame>
        <p:nvGraphicFramePr>
          <p:cNvPr id="1200" name="Google Shape;1200;p100"/>
          <p:cNvGraphicFramePr/>
          <p:nvPr/>
        </p:nvGraphicFramePr>
        <p:xfrm>
          <a:off x="952500" y="1771650"/>
          <a:ext cx="7156850" cy="1512350"/>
        </p:xfrm>
        <a:graphic>
          <a:graphicData uri="http://schemas.openxmlformats.org/drawingml/2006/table">
            <a:tbl>
              <a:tblPr>
                <a:noFill/>
                <a:tableStyleId>{9CEE7E21-7FF2-48F6-9FC8-05549BC23BCA}</a:tableStyleId>
              </a:tblPr>
              <a:tblGrid>
                <a:gridCol w="1411700">
                  <a:extLst>
                    <a:ext uri="{9D8B030D-6E8A-4147-A177-3AD203B41FA5}">
                      <a16:colId xmlns:a16="http://schemas.microsoft.com/office/drawing/2014/main" val="20000"/>
                    </a:ext>
                  </a:extLst>
                </a:gridCol>
                <a:gridCol w="5745150">
                  <a:extLst>
                    <a:ext uri="{9D8B030D-6E8A-4147-A177-3AD203B41FA5}">
                      <a16:colId xmlns:a16="http://schemas.microsoft.com/office/drawing/2014/main" val="20001"/>
                    </a:ext>
                  </a:extLst>
                </a:gridCol>
              </a:tblGrid>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Sigmoid </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很常被使用，但容易有梯度消失的問題</a:t>
                      </a:r>
                      <a:endParaRPr sz="1800" u="none" strike="noStrike" cap="none"/>
                    </a:p>
                  </a:txBody>
                  <a:tcPr marL="91425" marR="91425" marT="91425" marB="91425"/>
                </a:tc>
                <a:extLst>
                  <a:ext uri="{0D108BD9-81ED-4DB2-BD59-A6C34878D82A}">
                    <a16:rowId xmlns:a16="http://schemas.microsoft.com/office/drawing/2014/main" val="10000"/>
                  </a:ext>
                </a:extLst>
              </a:tr>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Relu</a:t>
                      </a:r>
                      <a:endParaRPr sz="1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計算速度快，不會有梯度消失的問題，目前廣泛被使用</a:t>
                      </a:r>
                      <a:endParaRPr sz="1800" u="none" strike="noStrike" cap="none"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67091300"/>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8828</TotalTime>
  <Words>1651</Words>
  <Application>Microsoft Office PowerPoint</Application>
  <PresentationFormat>如螢幕大小 (16:9)</PresentationFormat>
  <Paragraphs>316</Paragraphs>
  <Slides>33</Slides>
  <Notes>25</Notes>
  <HiddenSlides>1</HiddenSlides>
  <MMClips>0</MMClips>
  <ScaleCrop>false</ScaleCrop>
  <HeadingPairs>
    <vt:vector size="6" baseType="variant">
      <vt:variant>
        <vt:lpstr>使用字型</vt:lpstr>
      </vt:variant>
      <vt:variant>
        <vt:i4>13</vt:i4>
      </vt:variant>
      <vt:variant>
        <vt:lpstr>佈景主題</vt:lpstr>
      </vt:variant>
      <vt:variant>
        <vt:i4>2</vt:i4>
      </vt:variant>
      <vt:variant>
        <vt:lpstr>投影片標題</vt:lpstr>
      </vt:variant>
      <vt:variant>
        <vt:i4>33</vt:i4>
      </vt:variant>
    </vt:vector>
  </HeadingPairs>
  <TitlesOfParts>
    <vt:vector size="48" baseType="lpstr">
      <vt:lpstr>Arial</vt:lpstr>
      <vt:lpstr>Open Sans</vt:lpstr>
      <vt:lpstr>medium-content-serif-font</vt:lpstr>
      <vt:lpstr>Corbel</vt:lpstr>
      <vt:lpstr>Helvetica Neue</vt:lpstr>
      <vt:lpstr>新細明體</vt:lpstr>
      <vt:lpstr>Microsoft JhengHei</vt:lpstr>
      <vt:lpstr>Noto Sans Symbols</vt:lpstr>
      <vt:lpstr>Helvetica Neue Light</vt:lpstr>
      <vt:lpstr>Consolas</vt:lpstr>
      <vt:lpstr>Verdana</vt:lpstr>
      <vt:lpstr>Menlo</vt:lpstr>
      <vt:lpstr>Calibri</vt:lpstr>
      <vt:lpstr>Simple Light</vt:lpstr>
      <vt:lpstr>Simple Light</vt:lpstr>
      <vt:lpstr>技術班 深度學習 手把手</vt:lpstr>
      <vt:lpstr>Q1</vt:lpstr>
      <vt:lpstr>神經網路中隱層數和隱層節點數?</vt:lpstr>
      <vt:lpstr>Q2</vt:lpstr>
      <vt:lpstr>選擇損失函數(Loss Function)</vt:lpstr>
      <vt:lpstr>選擇損失函數(Loss Function)</vt:lpstr>
      <vt:lpstr>Q3</vt:lpstr>
      <vt:lpstr>激發函數(Activation Function)</vt:lpstr>
      <vt:lpstr>常用的激發函數(Activation function)</vt:lpstr>
      <vt:lpstr>Q4</vt:lpstr>
      <vt:lpstr>Q5</vt:lpstr>
      <vt:lpstr>PowerPoint 簡報</vt:lpstr>
      <vt:lpstr>機器學習三大類別</vt:lpstr>
      <vt:lpstr>減少個別特徵對權重更新的影響</vt:lpstr>
      <vt:lpstr>什麼是正規化？</vt:lpstr>
      <vt:lpstr>正規化優點？</vt:lpstr>
      <vt:lpstr>比較有無 re-scale 對訓練結果的差異</vt:lpstr>
      <vt:lpstr>6 步驟建立深度學習模型</vt:lpstr>
      <vt:lpstr>PowerPoint 簡報</vt:lpstr>
      <vt:lpstr>如何選擇 Loss function?</vt:lpstr>
      <vt:lpstr>選擇優化器 (Optimizer)</vt:lpstr>
      <vt:lpstr>PowerPoint 簡報</vt:lpstr>
      <vt:lpstr>Neural Network Flow</vt:lpstr>
      <vt:lpstr>什麼是 Overfitting？</vt:lpstr>
      <vt:lpstr>PowerPoint 簡報</vt:lpstr>
      <vt:lpstr>Forest Type Prediction DNN</vt:lpstr>
      <vt:lpstr>特徵一覽</vt:lpstr>
      <vt:lpstr>Tips for Training Deep Learning (DL) Models</vt:lpstr>
      <vt:lpstr>PowerPoint 簡報</vt:lpstr>
      <vt:lpstr>Tensorflow2.0</vt:lpstr>
      <vt:lpstr>Sequential API</vt:lpstr>
      <vt:lpstr>Functional API</vt:lpstr>
      <vt:lpstr>Model Subclassing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手把手深度學習實務</dc:title>
  <cp:lastModifiedBy>User</cp:lastModifiedBy>
  <cp:revision>117</cp:revision>
  <dcterms:modified xsi:type="dcterms:W3CDTF">2020-02-21T04:09:54Z</dcterms:modified>
</cp:coreProperties>
</file>